
<file path=[Content_Types].xml><?xml version="1.0" encoding="utf-8"?>
<Types xmlns="http://schemas.openxmlformats.org/package/2006/content-types">
  <Default Extension="avi" ContentType="video/x-msvideo"/>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6"/>
  </p:notesMasterIdLst>
  <p:sldIdLst>
    <p:sldId id="302" r:id="rId5"/>
    <p:sldId id="293" r:id="rId6"/>
    <p:sldId id="303" r:id="rId7"/>
    <p:sldId id="306" r:id="rId8"/>
    <p:sldId id="305" r:id="rId9"/>
    <p:sldId id="309" r:id="rId10"/>
    <p:sldId id="307" r:id="rId11"/>
    <p:sldId id="310" r:id="rId12"/>
    <p:sldId id="308" r:id="rId13"/>
    <p:sldId id="313" r:id="rId14"/>
    <p:sldId id="314" r:id="rId15"/>
    <p:sldId id="304" r:id="rId16"/>
    <p:sldId id="294" r:id="rId17"/>
    <p:sldId id="295" r:id="rId18"/>
    <p:sldId id="296" r:id="rId19"/>
    <p:sldId id="297" r:id="rId20"/>
    <p:sldId id="298" r:id="rId21"/>
    <p:sldId id="299" r:id="rId22"/>
    <p:sldId id="300" r:id="rId23"/>
    <p:sldId id="301" r:id="rId24"/>
    <p:sldId id="256" r:id="rId25"/>
    <p:sldId id="260" r:id="rId26"/>
    <p:sldId id="264" r:id="rId27"/>
    <p:sldId id="259" r:id="rId28"/>
    <p:sldId id="261" r:id="rId29"/>
    <p:sldId id="262" r:id="rId30"/>
    <p:sldId id="275" r:id="rId31"/>
    <p:sldId id="274" r:id="rId32"/>
    <p:sldId id="277" r:id="rId33"/>
    <p:sldId id="273" r:id="rId34"/>
    <p:sldId id="272" r:id="rId35"/>
    <p:sldId id="276" r:id="rId36"/>
    <p:sldId id="286" r:id="rId37"/>
    <p:sldId id="270" r:id="rId38"/>
    <p:sldId id="278" r:id="rId39"/>
    <p:sldId id="279" r:id="rId40"/>
    <p:sldId id="281" r:id="rId41"/>
    <p:sldId id="291" r:id="rId42"/>
    <p:sldId id="290" r:id="rId43"/>
    <p:sldId id="282" r:id="rId44"/>
    <p:sldId id="283"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81" autoAdjust="0"/>
    <p:restoredTop sz="89136" autoAdjust="0"/>
  </p:normalViewPr>
  <p:slideViewPr>
    <p:cSldViewPr snapToGrid="0">
      <p:cViewPr varScale="1">
        <p:scale>
          <a:sx n="59" d="100"/>
          <a:sy n="59" d="100"/>
        </p:scale>
        <p:origin x="90"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s>
</file>

<file path=ppt/media/image1.jpeg>
</file>

<file path=ppt/media/image10.png>
</file>

<file path=ppt/media/image2.gif>
</file>

<file path=ppt/media/image3.png>
</file>

<file path=ppt/media/image4.png>
</file>

<file path=ppt/media/image5.jpeg>
</file>

<file path=ppt/media/image6.jpeg>
</file>

<file path=ppt/media/image7.jpe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9AFCE1-096B-4522-AC10-95F95846161F}" type="datetimeFigureOut">
              <a:rPr lang="en-GB" smtClean="0"/>
              <a:t>02/04/2020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15BE85-3BC4-4597-B07C-80FDEC2D0B2E}" type="slidenum">
              <a:rPr lang="en-GB" smtClean="0"/>
              <a:t>‹#›</a:t>
            </a:fld>
            <a:endParaRPr lang="en-GB"/>
          </a:p>
        </p:txBody>
      </p:sp>
    </p:spTree>
    <p:extLst>
      <p:ext uri="{BB962C8B-B14F-4D97-AF65-F5344CB8AC3E}">
        <p14:creationId xmlns:p14="http://schemas.microsoft.com/office/powerpoint/2010/main" val="4241341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3</a:t>
            </a:fld>
            <a:endParaRPr lang="en-GB"/>
          </a:p>
        </p:txBody>
      </p:sp>
    </p:spTree>
    <p:extLst>
      <p:ext uri="{BB962C8B-B14F-4D97-AF65-F5344CB8AC3E}">
        <p14:creationId xmlns:p14="http://schemas.microsoft.com/office/powerpoint/2010/main" val="4102693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problem is a discrete one in that the variables are the connections between the units</a:t>
            </a:r>
          </a:p>
          <a:p>
            <a:r>
              <a:rPr lang="en-GB" dirty="0"/>
              <a:t>Units are either connected to or not connected to one another and thus discrete</a:t>
            </a:r>
          </a:p>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24</a:t>
            </a:fld>
            <a:endParaRPr lang="en-GB"/>
          </a:p>
        </p:txBody>
      </p:sp>
    </p:spTree>
    <p:extLst>
      <p:ext uri="{BB962C8B-B14F-4D97-AF65-F5344CB8AC3E}">
        <p14:creationId xmlns:p14="http://schemas.microsoft.com/office/powerpoint/2010/main" val="1995664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4</a:t>
            </a:fld>
            <a:endParaRPr lang="en-GB"/>
          </a:p>
        </p:txBody>
      </p:sp>
    </p:spTree>
    <p:extLst>
      <p:ext uri="{BB962C8B-B14F-4D97-AF65-F5344CB8AC3E}">
        <p14:creationId xmlns:p14="http://schemas.microsoft.com/office/powerpoint/2010/main" val="1787329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5</a:t>
            </a:fld>
            <a:endParaRPr lang="en-GB"/>
          </a:p>
        </p:txBody>
      </p:sp>
    </p:spTree>
    <p:extLst>
      <p:ext uri="{BB962C8B-B14F-4D97-AF65-F5344CB8AC3E}">
        <p14:creationId xmlns:p14="http://schemas.microsoft.com/office/powerpoint/2010/main" val="1747888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6</a:t>
            </a:fld>
            <a:endParaRPr lang="en-GB"/>
          </a:p>
        </p:txBody>
      </p:sp>
    </p:spTree>
    <p:extLst>
      <p:ext uri="{BB962C8B-B14F-4D97-AF65-F5344CB8AC3E}">
        <p14:creationId xmlns:p14="http://schemas.microsoft.com/office/powerpoint/2010/main" val="469332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115BE85-3BC4-4597-B07C-80FDEC2D0B2E}" type="slidenum">
              <a:rPr lang="en-GB" smtClean="0"/>
              <a:t>7</a:t>
            </a:fld>
            <a:endParaRPr lang="en-GB"/>
          </a:p>
        </p:txBody>
      </p:sp>
    </p:spTree>
    <p:extLst>
      <p:ext uri="{BB962C8B-B14F-4D97-AF65-F5344CB8AC3E}">
        <p14:creationId xmlns:p14="http://schemas.microsoft.com/office/powerpoint/2010/main" val="1923063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8</a:t>
            </a:fld>
            <a:endParaRPr lang="en-GB"/>
          </a:p>
        </p:txBody>
      </p:sp>
    </p:spTree>
    <p:extLst>
      <p:ext uri="{BB962C8B-B14F-4D97-AF65-F5344CB8AC3E}">
        <p14:creationId xmlns:p14="http://schemas.microsoft.com/office/powerpoint/2010/main" val="2062474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9</a:t>
            </a:fld>
            <a:endParaRPr lang="en-GB"/>
          </a:p>
        </p:txBody>
      </p:sp>
    </p:spTree>
    <p:extLst>
      <p:ext uri="{BB962C8B-B14F-4D97-AF65-F5344CB8AC3E}">
        <p14:creationId xmlns:p14="http://schemas.microsoft.com/office/powerpoint/2010/main" val="3787207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10</a:t>
            </a:fld>
            <a:endParaRPr lang="en-GB"/>
          </a:p>
        </p:txBody>
      </p:sp>
    </p:spTree>
    <p:extLst>
      <p:ext uri="{BB962C8B-B14F-4D97-AF65-F5344CB8AC3E}">
        <p14:creationId xmlns:p14="http://schemas.microsoft.com/office/powerpoint/2010/main" val="3998802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0115BE85-3BC4-4597-B07C-80FDEC2D0B2E}" type="slidenum">
              <a:rPr lang="en-GB" smtClean="0"/>
              <a:t>11</a:t>
            </a:fld>
            <a:endParaRPr lang="en-GB"/>
          </a:p>
        </p:txBody>
      </p:sp>
    </p:spTree>
    <p:extLst>
      <p:ext uri="{BB962C8B-B14F-4D97-AF65-F5344CB8AC3E}">
        <p14:creationId xmlns:p14="http://schemas.microsoft.com/office/powerpoint/2010/main" val="1151656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9A4B6-1D75-4862-A8E3-0794CCC740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D027950-2508-4FFF-A7B5-E2BE1D5F1C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4411A04-70CD-4B6B-AD84-8DA7DC989B6F}"/>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B0715668-48B3-4EC2-AEF5-0384BDAED33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89AA3A-409B-4DD8-A8DF-9F926E554AD7}"/>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1857334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FDB6-45FA-4756-BE22-84331DED3C5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532B2E-C37F-4E6A-A6BE-BBBE4C94960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9C04CC-2AB0-4C47-8857-9E177FE93A51}"/>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A11E4CBE-6529-42DD-BD93-9F3EF274E5C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4E4D21-AA1E-4E3E-A2CD-678DC91A9F3D}"/>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1337276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7D54E6-0ED4-4F76-BC27-518A6A130A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5BCE906-C141-4FCF-BB5A-78E1D39CED7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E60FBFE-8BBF-4FB5-93E1-F4C5FE5B70C8}"/>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3DB47E77-DB46-4465-B37B-718B011BACC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61D0D2-6E46-4E8F-A74F-9D0BECBC57FD}"/>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348875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7D38B-B5D5-407F-92BD-5AF154D92D5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729397F-2AEF-4996-BAD2-CC455E6EDBA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4749D5B-60C8-4B40-81C2-1CC423AC844E}"/>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356FC6C7-12A8-417F-92E0-0C0418B1959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1B28F7A-8895-4F2D-A3FF-D183B8C71543}"/>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2278662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4DA08-A933-4533-A90D-FB099A6585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5DF9448-0956-457C-92C7-F95DB0860F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7368D58-44F5-4237-A6AA-C70643DA3C65}"/>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E0B5454F-D5DA-48D9-A8AA-B1C8108E182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5CB31E3-0A14-49B9-9B5F-DB37C0F5154C}"/>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487478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C0CEC-B00A-4F5C-8C71-641E6A8630D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80B8B4F-34F1-484C-B05E-8FC35715EF0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F3A8AB6-1E3E-43B5-8BEF-AEDFC94A148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FA41B95-60B4-4F63-B7B9-A9C405581448}"/>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6" name="Footer Placeholder 5">
            <a:extLst>
              <a:ext uri="{FF2B5EF4-FFF2-40B4-BE49-F238E27FC236}">
                <a16:creationId xmlns:a16="http://schemas.microsoft.com/office/drawing/2014/main" id="{3C8AB741-7A16-45EC-B669-C88C76DD6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6F79FDE-730C-4B4A-B447-383BDB90E63A}"/>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2016768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88773-AD08-4281-84F8-69F97BC6247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6DDE02C-A753-4164-8C41-B82E09D5EF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00728A5-E7AB-4DB9-A753-E56801B15F6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C3EFEA6-BBEB-4C8B-BA3F-142AF81C2C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2A38337-DDE9-4B9C-8F14-4E9D3184A56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A5BF891-D76F-44A9-A463-E18033A9BF97}"/>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8" name="Footer Placeholder 7">
            <a:extLst>
              <a:ext uri="{FF2B5EF4-FFF2-40B4-BE49-F238E27FC236}">
                <a16:creationId xmlns:a16="http://schemas.microsoft.com/office/drawing/2014/main" id="{9CF562E4-C28F-48DB-B68D-28BFED6B75F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A32B106-C6D0-4722-A425-FFA2DED53851}"/>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1652614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BA54-8DAC-4408-B830-87758C8DB64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9251536-EF8B-4452-AEC3-76A3CF4C459F}"/>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4" name="Footer Placeholder 3">
            <a:extLst>
              <a:ext uri="{FF2B5EF4-FFF2-40B4-BE49-F238E27FC236}">
                <a16:creationId xmlns:a16="http://schemas.microsoft.com/office/drawing/2014/main" id="{9B38FA13-12DE-425F-A833-E48BC7AE14A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87184B8-741D-4872-B763-DB120B933F24}"/>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953927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D62BD3-A062-4CE9-A450-2142777EE5C0}"/>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3" name="Footer Placeholder 2">
            <a:extLst>
              <a:ext uri="{FF2B5EF4-FFF2-40B4-BE49-F238E27FC236}">
                <a16:creationId xmlns:a16="http://schemas.microsoft.com/office/drawing/2014/main" id="{1C9621DF-5306-4745-B89E-AA26DC84FB1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591FA13-6EE0-4281-9C83-9A2BE499DC11}"/>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1728157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B658-3D91-4F6B-9C93-33FAB0D14B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FA53FF6-D03E-4976-8A06-2C1905695C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841F607-925E-42E2-A6BA-D509A589FC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F6A28D1-1F97-4D92-9A43-4C26DC077D01}"/>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6" name="Footer Placeholder 5">
            <a:extLst>
              <a:ext uri="{FF2B5EF4-FFF2-40B4-BE49-F238E27FC236}">
                <a16:creationId xmlns:a16="http://schemas.microsoft.com/office/drawing/2014/main" id="{2DD7A27E-034D-4924-A3EB-B099F2EDEB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4ED286E-840E-4B8E-BDB7-4AC212E56A32}"/>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10137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4F2A3-177B-4FFA-A666-1E3D9AF763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F93FC36-BBE7-45BA-8ABC-CDF30B58AA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547C8A4-CA9A-4417-9FA3-4F3469F8AB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9EF0F07-3C9A-49FC-BE39-78A23951AAAA}"/>
              </a:ext>
            </a:extLst>
          </p:cNvPr>
          <p:cNvSpPr>
            <a:spLocks noGrp="1"/>
          </p:cNvSpPr>
          <p:nvPr>
            <p:ph type="dt" sz="half" idx="10"/>
          </p:nvPr>
        </p:nvSpPr>
        <p:spPr/>
        <p:txBody>
          <a:bodyPr/>
          <a:lstStyle/>
          <a:p>
            <a:fld id="{9568AB84-CD60-4CAB-8B40-2C979C6B1DEE}" type="datetimeFigureOut">
              <a:rPr lang="en-GB" smtClean="0"/>
              <a:t>02/04/2020</a:t>
            </a:fld>
            <a:endParaRPr lang="en-GB"/>
          </a:p>
        </p:txBody>
      </p:sp>
      <p:sp>
        <p:nvSpPr>
          <p:cNvPr id="6" name="Footer Placeholder 5">
            <a:extLst>
              <a:ext uri="{FF2B5EF4-FFF2-40B4-BE49-F238E27FC236}">
                <a16:creationId xmlns:a16="http://schemas.microsoft.com/office/drawing/2014/main" id="{84D8F2CC-35E3-4E06-B741-54F0E0ED111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FB1AE3F-064D-4C5D-B592-C91252EC502C}"/>
              </a:ext>
            </a:extLst>
          </p:cNvPr>
          <p:cNvSpPr>
            <a:spLocks noGrp="1"/>
          </p:cNvSpPr>
          <p:nvPr>
            <p:ph type="sldNum" sz="quarter" idx="12"/>
          </p:nvPr>
        </p:nvSpPr>
        <p:spPr/>
        <p:txBody>
          <a:bodyPr/>
          <a:lstStyle/>
          <a:p>
            <a:fld id="{D5198F5A-6E62-4811-9491-299C301D3659}" type="slidenum">
              <a:rPr lang="en-GB" smtClean="0"/>
              <a:t>‹#›</a:t>
            </a:fld>
            <a:endParaRPr lang="en-GB"/>
          </a:p>
        </p:txBody>
      </p:sp>
    </p:spTree>
    <p:extLst>
      <p:ext uri="{BB962C8B-B14F-4D97-AF65-F5344CB8AC3E}">
        <p14:creationId xmlns:p14="http://schemas.microsoft.com/office/powerpoint/2010/main" val="2750129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19F43-988E-4F22-A981-19130FD3CF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78148BE-100E-4051-B9A6-158297450F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893967E-3080-47AD-9374-0AB4DBBFBF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68AB84-CD60-4CAB-8B40-2C979C6B1DEE}" type="datetimeFigureOut">
              <a:rPr lang="en-GB" smtClean="0"/>
              <a:t>02/04/2020</a:t>
            </a:fld>
            <a:endParaRPr lang="en-GB"/>
          </a:p>
        </p:txBody>
      </p:sp>
      <p:sp>
        <p:nvSpPr>
          <p:cNvPr id="5" name="Footer Placeholder 4">
            <a:extLst>
              <a:ext uri="{FF2B5EF4-FFF2-40B4-BE49-F238E27FC236}">
                <a16:creationId xmlns:a16="http://schemas.microsoft.com/office/drawing/2014/main" id="{9B4F64C0-68D8-4C1A-BE3C-7F19522983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778723D-33C5-4AAC-8561-03D283E646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198F5A-6E62-4811-9491-299C301D3659}" type="slidenum">
              <a:rPr lang="en-GB" smtClean="0"/>
              <a:t>‹#›</a:t>
            </a:fld>
            <a:endParaRPr lang="en-GB"/>
          </a:p>
        </p:txBody>
      </p:sp>
    </p:spTree>
    <p:extLst>
      <p:ext uri="{BB962C8B-B14F-4D97-AF65-F5344CB8AC3E}">
        <p14:creationId xmlns:p14="http://schemas.microsoft.com/office/powerpoint/2010/main" val="22607648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AFF1-23A2-44C3-9C77-2E49D33D903A}"/>
              </a:ext>
            </a:extLst>
          </p:cNvPr>
          <p:cNvSpPr>
            <a:spLocks noGrp="1"/>
          </p:cNvSpPr>
          <p:nvPr>
            <p:ph type="ctrTitle"/>
          </p:nvPr>
        </p:nvSpPr>
        <p:spPr>
          <a:xfrm>
            <a:off x="1487055" y="1593417"/>
            <a:ext cx="9144000" cy="2387600"/>
          </a:xfrm>
        </p:spPr>
        <p:txBody>
          <a:bodyPr/>
          <a:lstStyle/>
          <a:p>
            <a:r>
              <a:rPr lang="en-GB" dirty="0"/>
              <a:t>Global Optimisation Methods</a:t>
            </a:r>
          </a:p>
        </p:txBody>
      </p:sp>
    </p:spTree>
    <p:extLst>
      <p:ext uri="{BB962C8B-B14F-4D97-AF65-F5344CB8AC3E}">
        <p14:creationId xmlns:p14="http://schemas.microsoft.com/office/powerpoint/2010/main" val="2452939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Particle swarm optimisation</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825625"/>
            <a:ext cx="10805932" cy="512461"/>
          </a:xfrm>
        </p:spPr>
        <p:txBody>
          <a:bodyPr>
            <a:normAutofit/>
          </a:bodyPr>
          <a:lstStyle/>
          <a:p>
            <a:pPr marL="0" indent="0">
              <a:buNone/>
            </a:pPr>
            <a:r>
              <a:rPr lang="en-GB" sz="2600" dirty="0"/>
              <a:t>Basic algorithm:</a:t>
            </a:r>
          </a:p>
        </p:txBody>
      </p:sp>
      <p:sp>
        <p:nvSpPr>
          <p:cNvPr id="4" name="Rectangle 3"/>
          <p:cNvSpPr/>
          <p:nvPr/>
        </p:nvSpPr>
        <p:spPr>
          <a:xfrm>
            <a:off x="838200" y="2650931"/>
            <a:ext cx="9405395" cy="3693319"/>
          </a:xfrm>
          <a:prstGeom prst="rect">
            <a:avLst/>
          </a:prstGeom>
        </p:spPr>
        <p:txBody>
          <a:bodyPr wrap="square">
            <a:spAutoFit/>
          </a:bodyPr>
          <a:lstStyle/>
          <a:p>
            <a:r>
              <a:rPr lang="en-GB" dirty="0"/>
              <a:t>1. Set </a:t>
            </a:r>
            <a:r>
              <a:rPr lang="en-GB" i="1" dirty="0"/>
              <a:t>t </a:t>
            </a:r>
            <a:r>
              <a:rPr lang="en-GB" dirty="0"/>
              <a:t>= 1.</a:t>
            </a:r>
          </a:p>
          <a:p>
            <a:r>
              <a:rPr lang="en-GB" dirty="0"/>
              <a:t>    Initialise each of the </a:t>
            </a:r>
            <a:r>
              <a:rPr lang="en-GB" i="1" dirty="0"/>
              <a:t>N</a:t>
            </a:r>
            <a:r>
              <a:rPr lang="en-GB" i="1" baseline="-25000" dirty="0"/>
              <a:t>P  </a:t>
            </a:r>
            <a:r>
              <a:rPr lang="en-GB" dirty="0"/>
              <a:t>particles in the population by randomly selecting values for its position</a:t>
            </a:r>
          </a:p>
          <a:p>
            <a:r>
              <a:rPr lang="en-GB" b="1" i="1" dirty="0"/>
              <a:t>    </a:t>
            </a:r>
            <a:r>
              <a:rPr lang="en-GB" i="1" dirty="0"/>
              <a:t>x</a:t>
            </a:r>
            <a:r>
              <a:rPr lang="en-GB" i="1" baseline="-25000" dirty="0"/>
              <a:t>i</a:t>
            </a:r>
            <a:r>
              <a:rPr lang="en-GB" i="1" dirty="0"/>
              <a:t> </a:t>
            </a:r>
            <a:r>
              <a:rPr lang="en-GB" dirty="0"/>
              <a:t>and velocity </a:t>
            </a:r>
            <a:r>
              <a:rPr lang="en-GB" b="1" i="1" dirty="0"/>
              <a:t>v</a:t>
            </a:r>
            <a:r>
              <a:rPr lang="en-GB" i="1" baseline="-25000" dirty="0"/>
              <a:t>i</a:t>
            </a:r>
            <a:r>
              <a:rPr lang="en-GB" i="1" dirty="0"/>
              <a:t> </a:t>
            </a:r>
            <a:r>
              <a:rPr lang="en-GB" dirty="0"/>
              <a:t>, </a:t>
            </a:r>
            <a:r>
              <a:rPr lang="en-GB" i="1" dirty="0" err="1"/>
              <a:t>i</a:t>
            </a:r>
            <a:r>
              <a:rPr lang="en-GB" i="1" dirty="0"/>
              <a:t> </a:t>
            </a:r>
            <a:r>
              <a:rPr lang="en-GB" dirty="0"/>
              <a:t>= 1</a:t>
            </a:r>
            <a:r>
              <a:rPr lang="en-GB" i="1" dirty="0"/>
              <a:t>, . . . , N</a:t>
            </a:r>
            <a:r>
              <a:rPr lang="en-GB" i="1" baseline="-25000" dirty="0"/>
              <a:t>P</a:t>
            </a:r>
            <a:r>
              <a:rPr lang="en-GB" i="1" dirty="0"/>
              <a:t> </a:t>
            </a:r>
            <a:r>
              <a:rPr lang="en-GB" dirty="0"/>
              <a:t>.</a:t>
            </a:r>
          </a:p>
          <a:p>
            <a:r>
              <a:rPr lang="en-GB" dirty="0"/>
              <a:t>2. </a:t>
            </a:r>
            <a:r>
              <a:rPr lang="en-GB" b="1" dirty="0"/>
              <a:t>Repeat</a:t>
            </a:r>
            <a:r>
              <a:rPr lang="en-GB" dirty="0"/>
              <a:t>:</a:t>
            </a:r>
          </a:p>
          <a:p>
            <a:r>
              <a:rPr lang="en-GB" dirty="0"/>
              <a:t>    a. Calculate the fitness value of each particle </a:t>
            </a:r>
            <a:r>
              <a:rPr lang="en-GB" i="1" dirty="0" err="1"/>
              <a:t>i</a:t>
            </a:r>
            <a:r>
              <a:rPr lang="en-GB" i="1" dirty="0"/>
              <a:t> </a:t>
            </a:r>
            <a:r>
              <a:rPr lang="en-GB" dirty="0"/>
              <a:t>.</a:t>
            </a:r>
          </a:p>
          <a:p>
            <a:r>
              <a:rPr lang="en-GB" dirty="0"/>
              <a:t>        If the fitness value for each particle </a:t>
            </a:r>
            <a:r>
              <a:rPr lang="en-GB" i="1" dirty="0" err="1"/>
              <a:t>i</a:t>
            </a:r>
            <a:r>
              <a:rPr lang="en-GB" i="1" dirty="0"/>
              <a:t> </a:t>
            </a:r>
            <a:r>
              <a:rPr lang="en-GB" dirty="0"/>
              <a:t>is greater than its best fitness value found so far, </a:t>
            </a:r>
            <a:r>
              <a:rPr lang="en-GB" b="1" i="1" dirty="0" err="1"/>
              <a:t>x</a:t>
            </a:r>
            <a:r>
              <a:rPr lang="en-GB" i="1" baseline="30000" dirty="0" err="1"/>
              <a:t>∗</a:t>
            </a:r>
            <a:r>
              <a:rPr lang="en-GB" i="1" baseline="-25000" dirty="0" err="1"/>
              <a:t>i</a:t>
            </a:r>
            <a:endParaRPr lang="en-GB" dirty="0"/>
          </a:p>
          <a:p>
            <a:r>
              <a:rPr lang="en-GB" dirty="0"/>
              <a:t>        then revise </a:t>
            </a:r>
            <a:r>
              <a:rPr lang="en-GB" b="1" i="1" dirty="0" err="1"/>
              <a:t>x</a:t>
            </a:r>
            <a:r>
              <a:rPr lang="en-GB" i="1" baseline="30000" dirty="0" err="1"/>
              <a:t>∗</a:t>
            </a:r>
            <a:r>
              <a:rPr lang="en-GB" i="1" baseline="-25000" dirty="0" err="1"/>
              <a:t>i</a:t>
            </a:r>
            <a:r>
              <a:rPr lang="en-GB" i="1" dirty="0"/>
              <a:t> (t)</a:t>
            </a:r>
            <a:r>
              <a:rPr lang="en-GB" dirty="0"/>
              <a:t>.</a:t>
            </a:r>
          </a:p>
          <a:p>
            <a:r>
              <a:rPr lang="en-GB" dirty="0"/>
              <a:t>    b. Determine the location of the particle with the highest fitness and revise the global best, </a:t>
            </a:r>
            <a:r>
              <a:rPr lang="en-GB" b="1" i="1" dirty="0" err="1"/>
              <a:t>x</a:t>
            </a:r>
            <a:r>
              <a:rPr lang="en-GB" b="1" i="1" baseline="30000" dirty="0" err="1"/>
              <a:t>g</a:t>
            </a:r>
            <a:r>
              <a:rPr lang="en-GB" i="1" dirty="0"/>
              <a:t>(t), </a:t>
            </a:r>
          </a:p>
          <a:p>
            <a:r>
              <a:rPr lang="en-GB" i="1" dirty="0"/>
              <a:t>         </a:t>
            </a:r>
            <a:r>
              <a:rPr lang="en-GB" dirty="0"/>
              <a:t>if necessary.</a:t>
            </a:r>
          </a:p>
          <a:p>
            <a:r>
              <a:rPr lang="en-GB" dirty="0"/>
              <a:t>    c. </a:t>
            </a:r>
            <a:r>
              <a:rPr lang="en-GB" b="1" dirty="0"/>
              <a:t>for each </a:t>
            </a:r>
            <a:r>
              <a:rPr lang="en-GB" dirty="0"/>
              <a:t>particle </a:t>
            </a:r>
            <a:r>
              <a:rPr lang="en-GB" i="1" dirty="0" err="1"/>
              <a:t>i</a:t>
            </a:r>
            <a:r>
              <a:rPr lang="en-GB" dirty="0"/>
              <a:t>, calculate its velocity</a:t>
            </a:r>
          </a:p>
          <a:p>
            <a:r>
              <a:rPr lang="en-GB" dirty="0"/>
              <a:t>    d. Update the location of each particle </a:t>
            </a:r>
            <a:r>
              <a:rPr lang="en-GB" i="1" dirty="0" err="1"/>
              <a:t>i</a:t>
            </a:r>
            <a:endParaRPr lang="en-GB" dirty="0"/>
          </a:p>
          <a:p>
            <a:r>
              <a:rPr lang="fr-FR" dirty="0"/>
              <a:t>    e. Set </a:t>
            </a:r>
            <a:r>
              <a:rPr lang="fr-FR" i="1" dirty="0"/>
              <a:t>t </a:t>
            </a:r>
            <a:r>
              <a:rPr lang="fr-FR" dirty="0"/>
              <a:t>= </a:t>
            </a:r>
            <a:r>
              <a:rPr lang="fr-FR" i="1" dirty="0"/>
              <a:t>t </a:t>
            </a:r>
            <a:r>
              <a:rPr lang="fr-FR" dirty="0"/>
              <a:t>+ 1.</a:t>
            </a:r>
          </a:p>
          <a:p>
            <a:r>
              <a:rPr lang="en-GB" b="1" dirty="0"/>
              <a:t>    until </a:t>
            </a:r>
            <a:r>
              <a:rPr lang="en-GB" dirty="0"/>
              <a:t>stopping criteria are met.</a:t>
            </a:r>
          </a:p>
        </p:txBody>
      </p:sp>
      <p:pic>
        <p:nvPicPr>
          <p:cNvPr id="6" name="Picture 5"/>
          <p:cNvPicPr>
            <a:picLocks noChangeAspect="1"/>
          </p:cNvPicPr>
          <p:nvPr/>
        </p:nvPicPr>
        <p:blipFill>
          <a:blip r:embed="rId3"/>
          <a:stretch>
            <a:fillRect/>
          </a:stretch>
        </p:blipFill>
        <p:spPr>
          <a:xfrm>
            <a:off x="5250780" y="5123688"/>
            <a:ext cx="5724525" cy="762000"/>
          </a:xfrm>
          <a:prstGeom prst="rect">
            <a:avLst/>
          </a:prstGeom>
        </p:spPr>
      </p:pic>
      <p:sp>
        <p:nvSpPr>
          <p:cNvPr id="7" name="Left Brace 6"/>
          <p:cNvSpPr/>
          <p:nvPr/>
        </p:nvSpPr>
        <p:spPr>
          <a:xfrm>
            <a:off x="5157216" y="5193792"/>
            <a:ext cx="93564" cy="6918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2979268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Particle swarm optimisation</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837944"/>
            <a:ext cx="10863806" cy="4445172"/>
          </a:xfrm>
        </p:spPr>
        <p:txBody>
          <a:bodyPr>
            <a:normAutofit/>
          </a:bodyPr>
          <a:lstStyle/>
          <a:p>
            <a:pPr marL="0" indent="0">
              <a:buNone/>
            </a:pPr>
            <a:r>
              <a:rPr lang="en-GB" sz="2600" dirty="0"/>
              <a:t>Computationally inexpensive in terms of both memory requirements and speed. </a:t>
            </a:r>
          </a:p>
          <a:p>
            <a:pPr marL="0" indent="0">
              <a:buNone/>
            </a:pPr>
            <a:endParaRPr lang="en-GB" sz="2600" dirty="0"/>
          </a:p>
          <a:p>
            <a:pPr marL="0" indent="0">
              <a:buNone/>
            </a:pPr>
            <a:r>
              <a:rPr lang="en-GB" sz="2600" dirty="0"/>
              <a:t>It can locate the region of the optimum fast, but once in this region the progress is slowly (due to the fixed velocity step size), which is an aspect that different variants of the algorithm try to address.</a:t>
            </a:r>
          </a:p>
          <a:p>
            <a:pPr marL="0" indent="0">
              <a:buNone/>
            </a:pPr>
            <a:endParaRPr lang="en-GB" sz="2600" dirty="0"/>
          </a:p>
          <a:p>
            <a:pPr marL="0" indent="0">
              <a:buNone/>
            </a:pPr>
            <a:endParaRPr lang="en-GB" sz="2600" dirty="0"/>
          </a:p>
        </p:txBody>
      </p:sp>
    </p:spTree>
    <p:extLst>
      <p:ext uri="{BB962C8B-B14F-4D97-AF65-F5344CB8AC3E}">
        <p14:creationId xmlns:p14="http://schemas.microsoft.com/office/powerpoint/2010/main" val="3186797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AFF1-23A2-44C3-9C77-2E49D33D903A}"/>
              </a:ext>
            </a:extLst>
          </p:cNvPr>
          <p:cNvSpPr>
            <a:spLocks noGrp="1"/>
          </p:cNvSpPr>
          <p:nvPr>
            <p:ph type="ctrTitle"/>
          </p:nvPr>
        </p:nvSpPr>
        <p:spPr>
          <a:xfrm>
            <a:off x="1560946" y="2027526"/>
            <a:ext cx="9144000" cy="1620838"/>
          </a:xfrm>
        </p:spPr>
        <p:txBody>
          <a:bodyPr/>
          <a:lstStyle/>
          <a:p>
            <a:r>
              <a:rPr lang="en-GB" dirty="0"/>
              <a:t>Genetic Algorithms</a:t>
            </a:r>
          </a:p>
        </p:txBody>
      </p:sp>
    </p:spTree>
    <p:extLst>
      <p:ext uri="{BB962C8B-B14F-4D97-AF65-F5344CB8AC3E}">
        <p14:creationId xmlns:p14="http://schemas.microsoft.com/office/powerpoint/2010/main" val="3775427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1462C-17FD-4ED8-B276-D9300670A6EA}"/>
              </a:ext>
            </a:extLst>
          </p:cNvPr>
          <p:cNvSpPr>
            <a:spLocks noGrp="1"/>
          </p:cNvSpPr>
          <p:nvPr>
            <p:ph type="title"/>
          </p:nvPr>
        </p:nvSpPr>
        <p:spPr/>
        <p:txBody>
          <a:bodyPr/>
          <a:lstStyle/>
          <a:p>
            <a:r>
              <a:rPr lang="en-GB" dirty="0"/>
              <a:t>Genetic Algorithms</a:t>
            </a:r>
          </a:p>
        </p:txBody>
      </p:sp>
      <p:sp>
        <p:nvSpPr>
          <p:cNvPr id="3" name="Content Placeholder 2">
            <a:extLst>
              <a:ext uri="{FF2B5EF4-FFF2-40B4-BE49-F238E27FC236}">
                <a16:creationId xmlns:a16="http://schemas.microsoft.com/office/drawing/2014/main" id="{75F4119F-1F94-40B0-A90A-AF086706CD33}"/>
              </a:ext>
            </a:extLst>
          </p:cNvPr>
          <p:cNvSpPr>
            <a:spLocks noGrp="1"/>
          </p:cNvSpPr>
          <p:nvPr>
            <p:ph idx="1"/>
          </p:nvPr>
        </p:nvSpPr>
        <p:spPr>
          <a:xfrm>
            <a:off x="838200" y="1825625"/>
            <a:ext cx="10515600" cy="4667250"/>
          </a:xfrm>
        </p:spPr>
        <p:txBody>
          <a:bodyPr>
            <a:normAutofit/>
          </a:bodyPr>
          <a:lstStyle/>
          <a:p>
            <a:pPr marL="0" indent="0">
              <a:buNone/>
            </a:pPr>
            <a:r>
              <a:rPr lang="en-GB" dirty="0"/>
              <a:t>A popular approach to problems with discrete variables are genetic algorithms</a:t>
            </a:r>
          </a:p>
          <a:p>
            <a:pPr lvl="1"/>
            <a:r>
              <a:rPr lang="en-GB" dirty="0"/>
              <a:t>Note that the method can be used with continuous variables (either some or all of the variables continuous)</a:t>
            </a:r>
          </a:p>
          <a:p>
            <a:pPr lvl="1"/>
            <a:r>
              <a:rPr lang="en-GB" dirty="0"/>
              <a:t>If all input variables and the objective function are continuous then gradient search methods are likely to perform better</a:t>
            </a:r>
          </a:p>
          <a:p>
            <a:pPr lvl="1"/>
            <a:endParaRPr lang="en-GB" dirty="0"/>
          </a:p>
          <a:p>
            <a:pPr lvl="1"/>
            <a:endParaRPr lang="en-GB" dirty="0"/>
          </a:p>
        </p:txBody>
      </p:sp>
    </p:spTree>
    <p:extLst>
      <p:ext uri="{BB962C8B-B14F-4D97-AF65-F5344CB8AC3E}">
        <p14:creationId xmlns:p14="http://schemas.microsoft.com/office/powerpoint/2010/main" val="3987899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124A5E2-9DAF-4A4A-8A6C-6A9A1033B554}"/>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386848" y="3605266"/>
            <a:ext cx="6405461" cy="3166469"/>
          </a:xfrm>
          <a:prstGeom prst="rect">
            <a:avLst/>
          </a:prstGeom>
        </p:spPr>
      </p:pic>
      <p:sp>
        <p:nvSpPr>
          <p:cNvPr id="2" name="Title 1">
            <a:extLst>
              <a:ext uri="{FF2B5EF4-FFF2-40B4-BE49-F238E27FC236}">
                <a16:creationId xmlns:a16="http://schemas.microsoft.com/office/drawing/2014/main" id="{1FA0C0EA-E139-4EA1-BB92-013547EB87B9}"/>
              </a:ext>
            </a:extLst>
          </p:cNvPr>
          <p:cNvSpPr>
            <a:spLocks noGrp="1"/>
          </p:cNvSpPr>
          <p:nvPr>
            <p:ph type="title"/>
          </p:nvPr>
        </p:nvSpPr>
        <p:spPr/>
        <p:txBody>
          <a:bodyPr/>
          <a:lstStyle/>
          <a:p>
            <a:r>
              <a:rPr lang="en-GB" dirty="0"/>
              <a:t>Genetic Algorithms – </a:t>
            </a:r>
            <a:r>
              <a:rPr lang="en-GB" sz="3200" dirty="0"/>
              <a:t>Representing the Problem</a:t>
            </a:r>
            <a:endParaRPr lang="en-GB" dirty="0"/>
          </a:p>
        </p:txBody>
      </p:sp>
      <p:sp>
        <p:nvSpPr>
          <p:cNvPr id="3" name="Content Placeholder 2">
            <a:extLst>
              <a:ext uri="{FF2B5EF4-FFF2-40B4-BE49-F238E27FC236}">
                <a16:creationId xmlns:a16="http://schemas.microsoft.com/office/drawing/2014/main" id="{C2F286B2-8D68-4528-BAD1-182A8EDB3515}"/>
              </a:ext>
            </a:extLst>
          </p:cNvPr>
          <p:cNvSpPr>
            <a:spLocks noGrp="1"/>
          </p:cNvSpPr>
          <p:nvPr>
            <p:ph idx="1"/>
          </p:nvPr>
        </p:nvSpPr>
        <p:spPr>
          <a:xfrm>
            <a:off x="838200" y="1540953"/>
            <a:ext cx="10515600" cy="4756330"/>
          </a:xfrm>
        </p:spPr>
        <p:txBody>
          <a:bodyPr>
            <a:normAutofit/>
          </a:bodyPr>
          <a:lstStyle/>
          <a:p>
            <a:r>
              <a:rPr lang="en-GB" dirty="0"/>
              <a:t>Genetic algorithms rely on problems being represented as a vector of values – a “genetic code”</a:t>
            </a:r>
          </a:p>
          <a:p>
            <a:r>
              <a:rPr lang="en-GB" dirty="0"/>
              <a:t>We can represent a circuit by the destination of its two product streams</a:t>
            </a:r>
          </a:p>
          <a:p>
            <a:pPr lvl="1"/>
            <a:r>
              <a:rPr lang="en-GB" dirty="0"/>
              <a:t>First item in the vector is the destination of the circuit feed</a:t>
            </a:r>
          </a:p>
          <a:p>
            <a:pPr lvl="1"/>
            <a:r>
              <a:rPr lang="en-GB" dirty="0"/>
              <a:t>Subsequent numbers come in pairs</a:t>
            </a:r>
          </a:p>
          <a:p>
            <a:pPr lvl="2"/>
            <a:r>
              <a:rPr lang="en-GB" dirty="0"/>
              <a:t>Destination of concentrate</a:t>
            </a:r>
          </a:p>
          <a:p>
            <a:pPr lvl="2"/>
            <a:r>
              <a:rPr lang="en-GB" dirty="0"/>
              <a:t>Destination of tailings</a:t>
            </a:r>
          </a:p>
          <a:p>
            <a:pPr lvl="2"/>
            <a:endParaRPr lang="en-GB" dirty="0"/>
          </a:p>
          <a:p>
            <a:r>
              <a:rPr lang="en-GB" dirty="0"/>
              <a:t>Representation is generic</a:t>
            </a:r>
          </a:p>
          <a:p>
            <a:pPr lvl="1"/>
            <a:r>
              <a:rPr lang="en-GB" dirty="0"/>
              <a:t>Any circuit can be represented</a:t>
            </a:r>
          </a:p>
        </p:txBody>
      </p:sp>
    </p:spTree>
    <p:extLst>
      <p:ext uri="{BB962C8B-B14F-4D97-AF65-F5344CB8AC3E}">
        <p14:creationId xmlns:p14="http://schemas.microsoft.com/office/powerpoint/2010/main" val="1193999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6580A-C663-4C25-9F81-D63681BAFBDE}"/>
              </a:ext>
            </a:extLst>
          </p:cNvPr>
          <p:cNvSpPr>
            <a:spLocks noGrp="1"/>
          </p:cNvSpPr>
          <p:nvPr>
            <p:ph type="title"/>
          </p:nvPr>
        </p:nvSpPr>
        <p:spPr/>
        <p:txBody>
          <a:bodyPr/>
          <a:lstStyle/>
          <a:p>
            <a:r>
              <a:rPr lang="en-GB" dirty="0"/>
              <a:t>Genetic Algorithms – </a:t>
            </a:r>
            <a:r>
              <a:rPr lang="en-GB" sz="3600" dirty="0"/>
              <a:t>A Fitness Value</a:t>
            </a:r>
          </a:p>
        </p:txBody>
      </p:sp>
      <p:sp>
        <p:nvSpPr>
          <p:cNvPr id="3" name="Content Placeholder 2">
            <a:extLst>
              <a:ext uri="{FF2B5EF4-FFF2-40B4-BE49-F238E27FC236}">
                <a16:creationId xmlns:a16="http://schemas.microsoft.com/office/drawing/2014/main" id="{3381A429-4B62-4DF8-861C-44E16E0E5C30}"/>
              </a:ext>
            </a:extLst>
          </p:cNvPr>
          <p:cNvSpPr>
            <a:spLocks noGrp="1"/>
          </p:cNvSpPr>
          <p:nvPr>
            <p:ph idx="1"/>
          </p:nvPr>
        </p:nvSpPr>
        <p:spPr/>
        <p:txBody>
          <a:bodyPr>
            <a:normAutofit lnSpcReduction="10000"/>
          </a:bodyPr>
          <a:lstStyle/>
          <a:p>
            <a:r>
              <a:rPr lang="en-GB" dirty="0"/>
              <a:t>We can use a circuit vector to calculate the performance of a circuit (flowrates and composition of every stream)</a:t>
            </a:r>
          </a:p>
          <a:p>
            <a:pPr lvl="1"/>
            <a:r>
              <a:rPr lang="en-GB" dirty="0"/>
              <a:t>Need to know flowrate and composition of circuit feed</a:t>
            </a:r>
          </a:p>
          <a:p>
            <a:pPr lvl="1"/>
            <a:r>
              <a:rPr lang="en-GB" dirty="0"/>
              <a:t>Need a model for the individual units</a:t>
            </a:r>
          </a:p>
          <a:p>
            <a:pPr lvl="1"/>
            <a:r>
              <a:rPr lang="en-GB" dirty="0"/>
              <a:t>…We will discuss how to do this later</a:t>
            </a:r>
          </a:p>
          <a:p>
            <a:pPr lvl="1"/>
            <a:endParaRPr lang="en-GB" dirty="0"/>
          </a:p>
          <a:p>
            <a:r>
              <a:rPr lang="en-GB" dirty="0"/>
              <a:t>Once we have the circuit performance we can use it together with information on the economics to produce a single fitness value for a given circuit vector</a:t>
            </a:r>
          </a:p>
          <a:p>
            <a:pPr lvl="1"/>
            <a:r>
              <a:rPr lang="en-GB" dirty="0"/>
              <a:t>We will use a simple fitness function in which we are paid for the valuable material in the final product stream and penalised for the waste material in this stream</a:t>
            </a:r>
          </a:p>
        </p:txBody>
      </p:sp>
    </p:spTree>
    <p:extLst>
      <p:ext uri="{BB962C8B-B14F-4D97-AF65-F5344CB8AC3E}">
        <p14:creationId xmlns:p14="http://schemas.microsoft.com/office/powerpoint/2010/main" val="4102160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8B69A-E219-4675-980E-8060D5BB2973}"/>
              </a:ext>
            </a:extLst>
          </p:cNvPr>
          <p:cNvSpPr>
            <a:spLocks noGrp="1"/>
          </p:cNvSpPr>
          <p:nvPr>
            <p:ph type="title"/>
          </p:nvPr>
        </p:nvSpPr>
        <p:spPr/>
        <p:txBody>
          <a:bodyPr/>
          <a:lstStyle/>
          <a:p>
            <a:r>
              <a:rPr lang="en-GB" dirty="0"/>
              <a:t>Genetic Algorithms – </a:t>
            </a:r>
            <a:r>
              <a:rPr lang="en-GB" sz="3600" dirty="0"/>
              <a:t>Producing Children</a:t>
            </a:r>
          </a:p>
        </p:txBody>
      </p:sp>
      <p:sp>
        <p:nvSpPr>
          <p:cNvPr id="3" name="Content Placeholder 2">
            <a:extLst>
              <a:ext uri="{FF2B5EF4-FFF2-40B4-BE49-F238E27FC236}">
                <a16:creationId xmlns:a16="http://schemas.microsoft.com/office/drawing/2014/main" id="{5DD2BBB5-55E8-4169-AD1F-A46979B6934F}"/>
              </a:ext>
            </a:extLst>
          </p:cNvPr>
          <p:cNvSpPr>
            <a:spLocks noGrp="1"/>
          </p:cNvSpPr>
          <p:nvPr>
            <p:ph idx="1"/>
          </p:nvPr>
        </p:nvSpPr>
        <p:spPr>
          <a:xfrm>
            <a:off x="838200" y="1570008"/>
            <a:ext cx="10515600" cy="5029200"/>
          </a:xfrm>
        </p:spPr>
        <p:txBody>
          <a:bodyPr>
            <a:normAutofit/>
          </a:bodyPr>
          <a:lstStyle/>
          <a:p>
            <a:r>
              <a:rPr lang="en-GB" dirty="0"/>
              <a:t>The heart of a Genetic Algorithm is the production of “child” vectors from a list of “parent” vectors</a:t>
            </a:r>
          </a:p>
          <a:p>
            <a:r>
              <a:rPr lang="en-GB" dirty="0"/>
              <a:t>Done using two operations:</a:t>
            </a:r>
          </a:p>
          <a:p>
            <a:pPr lvl="1"/>
            <a:r>
              <a:rPr lang="en-GB" b="1" i="1" dirty="0"/>
              <a:t>Crossover </a:t>
            </a:r>
          </a:p>
          <a:p>
            <a:pPr lvl="2"/>
            <a:r>
              <a:rPr lang="en-GB" dirty="0"/>
              <a:t>This is roughly equivalent to sexual reproduction. </a:t>
            </a:r>
          </a:p>
          <a:p>
            <a:pPr lvl="2"/>
            <a:r>
              <a:rPr lang="en-GB" dirty="0"/>
              <a:t>A portion of one parent vector is swapped with a portion of another parent vector to produce two child vectors</a:t>
            </a:r>
          </a:p>
          <a:p>
            <a:pPr lvl="2"/>
            <a:r>
              <a:rPr lang="en-GB" dirty="0"/>
              <a:t>Motivation for swapping a portion of a parent vector with another rather than swapping individual values randomly is that, over successive generations, values that work well together will end up next to one another in the vector (roughly equivalent to genes)</a:t>
            </a:r>
          </a:p>
          <a:p>
            <a:pPr lvl="1"/>
            <a:r>
              <a:rPr lang="en-GB" b="1" i="1" dirty="0"/>
              <a:t>Mutations </a:t>
            </a:r>
          </a:p>
          <a:p>
            <a:pPr lvl="2"/>
            <a:r>
              <a:rPr lang="en-GB" dirty="0"/>
              <a:t>Random changes in the numbers in the vector.</a:t>
            </a:r>
          </a:p>
          <a:p>
            <a:pPr lvl="1"/>
            <a:endParaRPr lang="en-GB" dirty="0"/>
          </a:p>
        </p:txBody>
      </p:sp>
    </p:spTree>
    <p:extLst>
      <p:ext uri="{BB962C8B-B14F-4D97-AF65-F5344CB8AC3E}">
        <p14:creationId xmlns:p14="http://schemas.microsoft.com/office/powerpoint/2010/main" val="2005868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43F23-C2D9-42CC-8F76-12D86B6F0461}"/>
              </a:ext>
            </a:extLst>
          </p:cNvPr>
          <p:cNvSpPr>
            <a:spLocks noGrp="1"/>
          </p:cNvSpPr>
          <p:nvPr>
            <p:ph type="title"/>
          </p:nvPr>
        </p:nvSpPr>
        <p:spPr/>
        <p:txBody>
          <a:bodyPr/>
          <a:lstStyle/>
          <a:p>
            <a:r>
              <a:rPr lang="en-GB" dirty="0"/>
              <a:t>Genetic Algorithms – </a:t>
            </a:r>
            <a:r>
              <a:rPr lang="en-GB" sz="3200" dirty="0"/>
              <a:t>Setting Up</a:t>
            </a:r>
          </a:p>
        </p:txBody>
      </p:sp>
      <p:sp>
        <p:nvSpPr>
          <p:cNvPr id="3" name="Content Placeholder 2">
            <a:extLst>
              <a:ext uri="{FF2B5EF4-FFF2-40B4-BE49-F238E27FC236}">
                <a16:creationId xmlns:a16="http://schemas.microsoft.com/office/drawing/2014/main" id="{DEFE2083-9805-4494-914F-11379C1DB26A}"/>
              </a:ext>
            </a:extLst>
          </p:cNvPr>
          <p:cNvSpPr>
            <a:spLocks noGrp="1"/>
          </p:cNvSpPr>
          <p:nvPr>
            <p:ph idx="1"/>
          </p:nvPr>
        </p:nvSpPr>
        <p:spPr/>
        <p:txBody>
          <a:bodyPr>
            <a:normAutofit/>
          </a:bodyPr>
          <a:lstStyle/>
          <a:p>
            <a:pPr marL="0" indent="0">
              <a:buNone/>
            </a:pPr>
            <a:r>
              <a:rPr lang="en-GB" dirty="0"/>
              <a:t>Starting the calculations –</a:t>
            </a:r>
          </a:p>
          <a:p>
            <a:r>
              <a:rPr lang="en-GB" dirty="0"/>
              <a:t>We need to start with a list of random parent vectors</a:t>
            </a:r>
          </a:p>
          <a:p>
            <a:pPr lvl="1"/>
            <a:r>
              <a:rPr lang="en-GB" dirty="0"/>
              <a:t>How many is best is a tuning parameter – I recommend trying it with around 100 parents, but test for what is best</a:t>
            </a:r>
          </a:p>
          <a:p>
            <a:pPr lvl="2"/>
            <a:r>
              <a:rPr lang="en-GB" dirty="0"/>
              <a:t>It will depend on both the type and size of problem being optimised</a:t>
            </a:r>
          </a:p>
          <a:p>
            <a:endParaRPr lang="en-GB" dirty="0"/>
          </a:p>
          <a:p>
            <a:r>
              <a:rPr lang="en-GB" dirty="0"/>
              <a:t>These vectors should all be for valid circuits</a:t>
            </a:r>
          </a:p>
          <a:p>
            <a:pPr lvl="1"/>
            <a:r>
              <a:rPr lang="en-GB" dirty="0"/>
              <a:t>Many vectors will result in circuits that are invalid for various reasons</a:t>
            </a:r>
          </a:p>
          <a:p>
            <a:pPr lvl="2"/>
            <a:r>
              <a:rPr lang="en-GB" dirty="0"/>
              <a:t>We will discuss this in detail later	</a:t>
            </a:r>
          </a:p>
        </p:txBody>
      </p:sp>
    </p:spTree>
    <p:extLst>
      <p:ext uri="{BB962C8B-B14F-4D97-AF65-F5344CB8AC3E}">
        <p14:creationId xmlns:p14="http://schemas.microsoft.com/office/powerpoint/2010/main" val="450074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6ADAB-ECE3-4E44-9F81-88669B728E2E}"/>
              </a:ext>
            </a:extLst>
          </p:cNvPr>
          <p:cNvSpPr>
            <a:spLocks noGrp="1"/>
          </p:cNvSpPr>
          <p:nvPr>
            <p:ph type="title"/>
          </p:nvPr>
        </p:nvSpPr>
        <p:spPr/>
        <p:txBody>
          <a:bodyPr/>
          <a:lstStyle/>
          <a:p>
            <a:r>
              <a:rPr lang="en-GB" dirty="0"/>
              <a:t>Genetic Algorithms – </a:t>
            </a:r>
            <a:r>
              <a:rPr lang="en-GB" sz="3600" dirty="0"/>
              <a:t>The Calculation Steps </a:t>
            </a:r>
          </a:p>
        </p:txBody>
      </p:sp>
      <p:sp>
        <p:nvSpPr>
          <p:cNvPr id="3" name="Content Placeholder 2">
            <a:extLst>
              <a:ext uri="{FF2B5EF4-FFF2-40B4-BE49-F238E27FC236}">
                <a16:creationId xmlns:a16="http://schemas.microsoft.com/office/drawing/2014/main" id="{DCCC41C6-4EE2-4B83-B4E6-2A1F2D436618}"/>
              </a:ext>
            </a:extLst>
          </p:cNvPr>
          <p:cNvSpPr>
            <a:spLocks noGrp="1"/>
          </p:cNvSpPr>
          <p:nvPr>
            <p:ph idx="1"/>
          </p:nvPr>
        </p:nvSpPr>
        <p:spPr>
          <a:xfrm>
            <a:off x="838200" y="1457864"/>
            <a:ext cx="10515600" cy="4925683"/>
          </a:xfrm>
        </p:spPr>
        <p:txBody>
          <a:bodyPr>
            <a:normAutofit fontScale="77500" lnSpcReduction="20000"/>
          </a:bodyPr>
          <a:lstStyle/>
          <a:p>
            <a:pPr marL="0" indent="0">
              <a:buNone/>
            </a:pPr>
            <a:r>
              <a:rPr lang="en-GB" sz="4000" dirty="0"/>
              <a:t>The main calculation loop is as follows:</a:t>
            </a:r>
          </a:p>
          <a:p>
            <a:pPr marL="361950" indent="-361950">
              <a:buNone/>
            </a:pPr>
            <a:r>
              <a:rPr lang="en-GB" dirty="0"/>
              <a:t>1) 	Start with the vectors representing the initial random collection of valid circuits</a:t>
            </a:r>
          </a:p>
          <a:p>
            <a:pPr marL="361950" indent="-361950">
              <a:buNone/>
            </a:pPr>
            <a:r>
              <a:rPr lang="en-GB" dirty="0"/>
              <a:t>2) 	Calculate the fitness value for each of these vectors</a:t>
            </a:r>
          </a:p>
          <a:p>
            <a:pPr marL="361950" indent="-361950">
              <a:buNone/>
            </a:pPr>
            <a:endParaRPr lang="en-GB" dirty="0"/>
          </a:p>
          <a:p>
            <a:pPr marL="361950" indent="-361950">
              <a:buNone/>
            </a:pPr>
            <a:r>
              <a:rPr lang="en-GB" dirty="0"/>
              <a:t>You now wish to create n child vectors</a:t>
            </a:r>
          </a:p>
          <a:p>
            <a:pPr marL="361950" indent="-361950">
              <a:buNone/>
            </a:pPr>
            <a:r>
              <a:rPr lang="en-GB" dirty="0"/>
              <a:t>3) 	Take the best vector (the one with the highest fitness value) into the child list unchanged (you want to keep the best solution) </a:t>
            </a:r>
          </a:p>
          <a:p>
            <a:pPr marL="361950" indent="-361950">
              <a:buNone/>
            </a:pPr>
            <a:r>
              <a:rPr lang="en-GB" dirty="0"/>
              <a:t>4) 	Select a pair of the parent vectors </a:t>
            </a:r>
          </a:p>
          <a:p>
            <a:pPr lvl="1"/>
            <a:r>
              <a:rPr lang="en-GB" dirty="0"/>
              <a:t>Probability of selection  that depends on the fitness value. In this case you might want to start by using a probability that either varies linearly between the minimum and maximum finesses of the current population. This should be done “with replacement”, which means that parents should be able to be selected more than once.</a:t>
            </a:r>
          </a:p>
          <a:p>
            <a:pPr marL="361950" indent="-361950">
              <a:buNone/>
            </a:pPr>
            <a:r>
              <a:rPr lang="en-GB" dirty="0"/>
              <a:t>5) 	Randomly decide if the parents should crossover. If they don’t cross they both go to the next step unchanged. If they are to cross, a random point in the vector is chosen and all of the values before that point are swapped with the corresponding points in the other vector.</a:t>
            </a:r>
          </a:p>
          <a:p>
            <a:pPr marL="0" indent="0">
              <a:buNone/>
            </a:pPr>
            <a:endParaRPr lang="en-GB" dirty="0"/>
          </a:p>
          <a:p>
            <a:endParaRPr lang="en-GB" dirty="0"/>
          </a:p>
        </p:txBody>
      </p:sp>
    </p:spTree>
    <p:extLst>
      <p:ext uri="{BB962C8B-B14F-4D97-AF65-F5344CB8AC3E}">
        <p14:creationId xmlns:p14="http://schemas.microsoft.com/office/powerpoint/2010/main" val="4234934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7038-5DC3-468A-A869-8D4F465C6B79}"/>
              </a:ext>
            </a:extLst>
          </p:cNvPr>
          <p:cNvSpPr>
            <a:spLocks noGrp="1"/>
          </p:cNvSpPr>
          <p:nvPr>
            <p:ph type="title"/>
          </p:nvPr>
        </p:nvSpPr>
        <p:spPr/>
        <p:txBody>
          <a:bodyPr/>
          <a:lstStyle/>
          <a:p>
            <a:r>
              <a:rPr lang="en-GB" dirty="0"/>
              <a:t>Genetic Algorithms – </a:t>
            </a:r>
            <a:r>
              <a:rPr lang="en-GB" sz="3600" dirty="0"/>
              <a:t>The Calculation Steps (cont.)</a:t>
            </a:r>
          </a:p>
        </p:txBody>
      </p:sp>
      <p:sp>
        <p:nvSpPr>
          <p:cNvPr id="3" name="Content Placeholder 2">
            <a:extLst>
              <a:ext uri="{FF2B5EF4-FFF2-40B4-BE49-F238E27FC236}">
                <a16:creationId xmlns:a16="http://schemas.microsoft.com/office/drawing/2014/main" id="{11B6FDB6-E534-4104-93E6-203687BAA86A}"/>
              </a:ext>
            </a:extLst>
          </p:cNvPr>
          <p:cNvSpPr>
            <a:spLocks noGrp="1"/>
          </p:cNvSpPr>
          <p:nvPr>
            <p:ph idx="1"/>
          </p:nvPr>
        </p:nvSpPr>
        <p:spPr/>
        <p:txBody>
          <a:bodyPr>
            <a:normAutofit/>
          </a:bodyPr>
          <a:lstStyle/>
          <a:p>
            <a:pPr marL="361950" indent="-361950">
              <a:buNone/>
            </a:pPr>
            <a:r>
              <a:rPr lang="en-GB" sz="2200" dirty="0"/>
              <a:t>6) 	Go over each of the numbers in both the vectors and decide whether to mutate them (this should be quite a small probability). If the value is to be mutated, you should move the value by a random amount</a:t>
            </a:r>
          </a:p>
          <a:p>
            <a:pPr lvl="1"/>
            <a:r>
              <a:rPr lang="en-GB" sz="1900" dirty="0"/>
              <a:t>As there is no reason why a connection to a unit with a similar number should be favoured you should choose a completely random new number in this step for the actual simulation</a:t>
            </a:r>
          </a:p>
          <a:p>
            <a:pPr marL="361950" indent="-361950">
              <a:buNone/>
            </a:pPr>
            <a:r>
              <a:rPr lang="en-GB" sz="2200" dirty="0"/>
              <a:t>7) Check the validity of each of these potential new vectors and, if they are valid, add them to the list of child vectors</a:t>
            </a:r>
          </a:p>
          <a:p>
            <a:pPr marL="361950" indent="-361950">
              <a:buNone/>
            </a:pPr>
            <a:r>
              <a:rPr lang="en-GB" sz="2200" dirty="0"/>
              <a:t>8)	Repeat this process from step 4 until there are n child vectors</a:t>
            </a:r>
          </a:p>
          <a:p>
            <a:pPr marL="361950" indent="-361950">
              <a:buNone/>
            </a:pPr>
            <a:r>
              <a:rPr lang="en-GB" sz="2200" dirty="0"/>
              <a:t>9) 	Replace the parent vectors with these child vectors and repeat the process from step 2 until either a set number of iterations have been completed or a threshold has been met (e.g. the best vector has not changed for a sufficiently large number of iterations).</a:t>
            </a:r>
          </a:p>
          <a:p>
            <a:endParaRPr lang="en-GB" dirty="0"/>
          </a:p>
        </p:txBody>
      </p:sp>
    </p:spTree>
    <p:extLst>
      <p:ext uri="{BB962C8B-B14F-4D97-AF65-F5344CB8AC3E}">
        <p14:creationId xmlns:p14="http://schemas.microsoft.com/office/powerpoint/2010/main" val="689381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Minimisation and Maximisation Problems</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825625"/>
            <a:ext cx="10515600" cy="4592428"/>
          </a:xfrm>
        </p:spPr>
        <p:txBody>
          <a:bodyPr>
            <a:normAutofit/>
          </a:bodyPr>
          <a:lstStyle/>
          <a:p>
            <a:pPr>
              <a:spcBef>
                <a:spcPts val="1200"/>
              </a:spcBef>
              <a:spcAft>
                <a:spcPts val="1200"/>
              </a:spcAft>
            </a:pPr>
            <a:r>
              <a:rPr lang="en-GB" dirty="0"/>
              <a:t>A generic maximisation (or minimisation) problem involves having an objective function that is dependent on a number of input variables for which a maximum (or minimum) value is required</a:t>
            </a:r>
          </a:p>
          <a:p>
            <a:pPr>
              <a:spcBef>
                <a:spcPts val="1200"/>
              </a:spcBef>
              <a:spcAft>
                <a:spcPts val="1200"/>
              </a:spcAft>
            </a:pPr>
            <a:r>
              <a:rPr lang="en-GB" dirty="0"/>
              <a:t>For objective functions that are continuous functions of the input variables, gradient search methods are often employed</a:t>
            </a:r>
          </a:p>
          <a:p>
            <a:pPr lvl="1">
              <a:spcBef>
                <a:spcPts val="0"/>
              </a:spcBef>
              <a:spcAft>
                <a:spcPts val="1200"/>
              </a:spcAft>
            </a:pPr>
            <a:r>
              <a:rPr lang="en-GB" dirty="0"/>
              <a:t>E.g. conjugate gradient methods</a:t>
            </a:r>
          </a:p>
          <a:p>
            <a:pPr>
              <a:spcBef>
                <a:spcPts val="1200"/>
              </a:spcBef>
              <a:spcAft>
                <a:spcPts val="1200"/>
              </a:spcAft>
            </a:pPr>
            <a:r>
              <a:rPr lang="en-GB" dirty="0"/>
              <a:t>For problems where the input variables are either discrete and/or the objective function is discontinuous, gradient search methods are not appropriate and global methods can be used instead</a:t>
            </a:r>
          </a:p>
        </p:txBody>
      </p:sp>
    </p:spTree>
    <p:extLst>
      <p:ext uri="{BB962C8B-B14F-4D97-AF65-F5344CB8AC3E}">
        <p14:creationId xmlns:p14="http://schemas.microsoft.com/office/powerpoint/2010/main" val="38106527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C09BC-5BF6-4842-BA09-3CE676A875C6}"/>
              </a:ext>
            </a:extLst>
          </p:cNvPr>
          <p:cNvSpPr>
            <a:spLocks noGrp="1"/>
          </p:cNvSpPr>
          <p:nvPr>
            <p:ph type="title"/>
          </p:nvPr>
        </p:nvSpPr>
        <p:spPr/>
        <p:txBody>
          <a:bodyPr/>
          <a:lstStyle/>
          <a:p>
            <a:r>
              <a:rPr lang="en-GB" dirty="0"/>
              <a:t>Tuneable Parameters</a:t>
            </a:r>
          </a:p>
        </p:txBody>
      </p:sp>
      <p:sp>
        <p:nvSpPr>
          <p:cNvPr id="3" name="Content Placeholder 2">
            <a:extLst>
              <a:ext uri="{FF2B5EF4-FFF2-40B4-BE49-F238E27FC236}">
                <a16:creationId xmlns:a16="http://schemas.microsoft.com/office/drawing/2014/main" id="{08367932-C498-42DD-BED0-B4662ED12FAB}"/>
              </a:ext>
            </a:extLst>
          </p:cNvPr>
          <p:cNvSpPr>
            <a:spLocks noGrp="1"/>
          </p:cNvSpPr>
          <p:nvPr>
            <p:ph idx="1"/>
          </p:nvPr>
        </p:nvSpPr>
        <p:spPr/>
        <p:txBody>
          <a:bodyPr/>
          <a:lstStyle/>
          <a:p>
            <a:pPr marL="0" indent="0">
              <a:buNone/>
            </a:pPr>
            <a:r>
              <a:rPr lang="en-GB" dirty="0"/>
              <a:t>There are a few parameters you can tune in a genetic algorithm (the recommended parameter are for the main problem):</a:t>
            </a:r>
          </a:p>
          <a:p>
            <a:pPr marL="0" indent="0">
              <a:buNone/>
            </a:pPr>
            <a:endParaRPr lang="en-GB" dirty="0"/>
          </a:p>
          <a:p>
            <a:r>
              <a:rPr lang="en-GB" dirty="0"/>
              <a:t>The number of offspring n that are evaluated in each generation</a:t>
            </a:r>
          </a:p>
          <a:p>
            <a:pPr lvl="1"/>
            <a:r>
              <a:rPr lang="en-GB" dirty="0"/>
              <a:t>Try values of order 100</a:t>
            </a:r>
          </a:p>
          <a:p>
            <a:r>
              <a:rPr lang="en-GB" dirty="0"/>
              <a:t>The probability of crossing selected parents</a:t>
            </a:r>
          </a:p>
          <a:p>
            <a:pPr lvl="1"/>
            <a:r>
              <a:rPr lang="en-GB" dirty="0"/>
              <a:t>Try values between 0.8 and 1.0</a:t>
            </a:r>
          </a:p>
          <a:p>
            <a:r>
              <a:rPr lang="en-GB" dirty="0"/>
              <a:t>The rate at which mutations are introduced</a:t>
            </a:r>
          </a:p>
          <a:p>
            <a:pPr lvl="1"/>
            <a:r>
              <a:rPr lang="en-GB" dirty="0"/>
              <a:t>Values should be less than 1% per item in the vector </a:t>
            </a:r>
          </a:p>
        </p:txBody>
      </p:sp>
    </p:spTree>
    <p:extLst>
      <p:ext uri="{BB962C8B-B14F-4D97-AF65-F5344CB8AC3E}">
        <p14:creationId xmlns:p14="http://schemas.microsoft.com/office/powerpoint/2010/main" val="2406388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AFF1-23A2-44C3-9C77-2E49D33D903A}"/>
              </a:ext>
            </a:extLst>
          </p:cNvPr>
          <p:cNvSpPr>
            <a:spLocks noGrp="1"/>
          </p:cNvSpPr>
          <p:nvPr>
            <p:ph type="ctrTitle"/>
          </p:nvPr>
        </p:nvSpPr>
        <p:spPr/>
        <p:txBody>
          <a:bodyPr/>
          <a:lstStyle/>
          <a:p>
            <a:r>
              <a:rPr lang="en-GB" dirty="0"/>
              <a:t>Genetic Algorithms</a:t>
            </a:r>
          </a:p>
        </p:txBody>
      </p:sp>
      <p:sp>
        <p:nvSpPr>
          <p:cNvPr id="3" name="Subtitle 2">
            <a:extLst>
              <a:ext uri="{FF2B5EF4-FFF2-40B4-BE49-F238E27FC236}">
                <a16:creationId xmlns:a16="http://schemas.microsoft.com/office/drawing/2014/main" id="{92038584-FE34-411C-9854-A53E71E58D3E}"/>
              </a:ext>
            </a:extLst>
          </p:cNvPr>
          <p:cNvSpPr>
            <a:spLocks noGrp="1"/>
          </p:cNvSpPr>
          <p:nvPr>
            <p:ph type="subTitle" idx="1"/>
          </p:nvPr>
        </p:nvSpPr>
        <p:spPr/>
        <p:txBody>
          <a:bodyPr>
            <a:normAutofit/>
          </a:bodyPr>
          <a:lstStyle/>
          <a:p>
            <a:r>
              <a:rPr lang="en-GB" sz="4000" dirty="0"/>
              <a:t>Mini Project</a:t>
            </a:r>
          </a:p>
        </p:txBody>
      </p:sp>
    </p:spTree>
    <p:extLst>
      <p:ext uri="{BB962C8B-B14F-4D97-AF65-F5344CB8AC3E}">
        <p14:creationId xmlns:p14="http://schemas.microsoft.com/office/powerpoint/2010/main" val="3535757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44F60-731D-4AAF-8459-2CD0EC4F8E67}"/>
              </a:ext>
            </a:extLst>
          </p:cNvPr>
          <p:cNvSpPr>
            <a:spLocks noGrp="1"/>
          </p:cNvSpPr>
          <p:nvPr>
            <p:ph type="title"/>
          </p:nvPr>
        </p:nvSpPr>
        <p:spPr/>
        <p:txBody>
          <a:bodyPr/>
          <a:lstStyle/>
          <a:p>
            <a:r>
              <a:rPr lang="en-GB" dirty="0"/>
              <a:t>Our Problem</a:t>
            </a:r>
          </a:p>
        </p:txBody>
      </p:sp>
      <p:sp>
        <p:nvSpPr>
          <p:cNvPr id="3" name="Content Placeholder 2">
            <a:extLst>
              <a:ext uri="{FF2B5EF4-FFF2-40B4-BE49-F238E27FC236}">
                <a16:creationId xmlns:a16="http://schemas.microsoft.com/office/drawing/2014/main" id="{A78CCEA7-5901-40B3-A710-8437B5268DD4}"/>
              </a:ext>
            </a:extLst>
          </p:cNvPr>
          <p:cNvSpPr>
            <a:spLocks noGrp="1"/>
          </p:cNvSpPr>
          <p:nvPr>
            <p:ph idx="1"/>
          </p:nvPr>
        </p:nvSpPr>
        <p:spPr>
          <a:xfrm>
            <a:off x="838200" y="1414050"/>
            <a:ext cx="10515600" cy="2446996"/>
          </a:xfrm>
        </p:spPr>
        <p:txBody>
          <a:bodyPr>
            <a:normAutofit fontScale="92500"/>
          </a:bodyPr>
          <a:lstStyle/>
          <a:p>
            <a:r>
              <a:rPr lang="en-GB" dirty="0"/>
              <a:t>In industry we often want to separate one material from another. E.g.</a:t>
            </a:r>
          </a:p>
          <a:p>
            <a:pPr lvl="1"/>
            <a:r>
              <a:rPr lang="en-GB" dirty="0"/>
              <a:t>The mineral you want from the waste minerals after mining</a:t>
            </a:r>
          </a:p>
          <a:p>
            <a:pPr lvl="1"/>
            <a:r>
              <a:rPr lang="en-GB" dirty="0"/>
              <a:t>The radioactive isotope from the non-radioactive ones in nuclear material upgrading</a:t>
            </a:r>
          </a:p>
          <a:p>
            <a:r>
              <a:rPr lang="en-GB" dirty="0"/>
              <a:t>These are done in separation units. E.g.</a:t>
            </a:r>
          </a:p>
          <a:p>
            <a:pPr lvl="1"/>
            <a:r>
              <a:rPr lang="en-GB" dirty="0"/>
              <a:t>Froth flotation cells or spirals for minerals</a:t>
            </a:r>
          </a:p>
          <a:p>
            <a:pPr lvl="1"/>
            <a:r>
              <a:rPr lang="en-GB" dirty="0"/>
              <a:t>Centrifuges for radioactive isotopes </a:t>
            </a:r>
          </a:p>
          <a:p>
            <a:pPr lvl="1"/>
            <a:endParaRPr lang="en-GB" dirty="0"/>
          </a:p>
        </p:txBody>
      </p:sp>
      <p:pic>
        <p:nvPicPr>
          <p:cNvPr id="5" name="Picture 2" descr="https://www.mineralsed.ca/site/assets/files/3449/f_flotation_fig21.jpg">
            <a:extLst>
              <a:ext uri="{FF2B5EF4-FFF2-40B4-BE49-F238E27FC236}">
                <a16:creationId xmlns:a16="http://schemas.microsoft.com/office/drawing/2014/main" id="{F3E40112-B313-4F56-B563-52D6536398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92236" y="4157932"/>
            <a:ext cx="3343975" cy="27000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100_0756">
            <a:extLst>
              <a:ext uri="{FF2B5EF4-FFF2-40B4-BE49-F238E27FC236}">
                <a16:creationId xmlns:a16="http://schemas.microsoft.com/office/drawing/2014/main" id="{5A78B7CC-99D5-41A3-9A69-5E1263B227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3442" y="2637548"/>
            <a:ext cx="2604408" cy="1952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a:extLst>
              <a:ext uri="{FF2B5EF4-FFF2-40B4-BE49-F238E27FC236}">
                <a16:creationId xmlns:a16="http://schemas.microsoft.com/office/drawing/2014/main" id="{B99826FC-D1BA-4DDC-B50D-29E7B81EE851}"/>
              </a:ext>
            </a:extLst>
          </p:cNvPr>
          <p:cNvSpPr txBox="1">
            <a:spLocks/>
          </p:cNvSpPr>
          <p:nvPr/>
        </p:nvSpPr>
        <p:spPr>
          <a:xfrm>
            <a:off x="838200" y="4411003"/>
            <a:ext cx="7917611" cy="244699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Most separation units produce two products:</a:t>
            </a:r>
          </a:p>
          <a:p>
            <a:pPr lvl="1"/>
            <a:r>
              <a:rPr lang="en-GB" dirty="0"/>
              <a:t>A concentrate stream in which there is a higher proportion of the valuable material than in the feed</a:t>
            </a:r>
          </a:p>
          <a:p>
            <a:pPr lvl="1"/>
            <a:r>
              <a:rPr lang="en-GB" dirty="0"/>
              <a:t>A tailings stream with a lower proportion of the valuable material than in the feed</a:t>
            </a:r>
          </a:p>
          <a:p>
            <a:pPr lvl="1"/>
            <a:r>
              <a:rPr lang="en-GB" dirty="0"/>
              <a:t>Some separation equipment can produce intermediate products, but we will not be considering these</a:t>
            </a:r>
          </a:p>
          <a:p>
            <a:endParaRPr lang="en-GB" dirty="0"/>
          </a:p>
          <a:p>
            <a:pPr lvl="1"/>
            <a:endParaRPr lang="en-GB" dirty="0"/>
          </a:p>
        </p:txBody>
      </p:sp>
    </p:spTree>
    <p:extLst>
      <p:ext uri="{BB962C8B-B14F-4D97-AF65-F5344CB8AC3E}">
        <p14:creationId xmlns:p14="http://schemas.microsoft.com/office/powerpoint/2010/main" val="1639979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0E3FB-4D14-462D-865A-9BFE62DC36F6}"/>
              </a:ext>
            </a:extLst>
          </p:cNvPr>
          <p:cNvSpPr>
            <a:spLocks noGrp="1"/>
          </p:cNvSpPr>
          <p:nvPr>
            <p:ph type="title"/>
          </p:nvPr>
        </p:nvSpPr>
        <p:spPr/>
        <p:txBody>
          <a:bodyPr/>
          <a:lstStyle/>
          <a:p>
            <a:r>
              <a:rPr lang="en-GB" dirty="0"/>
              <a:t>The Performance of a Unit</a:t>
            </a:r>
          </a:p>
        </p:txBody>
      </p:sp>
      <p:sp>
        <p:nvSpPr>
          <p:cNvPr id="3" name="Content Placeholder 2">
            <a:extLst>
              <a:ext uri="{FF2B5EF4-FFF2-40B4-BE49-F238E27FC236}">
                <a16:creationId xmlns:a16="http://schemas.microsoft.com/office/drawing/2014/main" id="{E35B1D3D-D08D-4A5E-8674-658A36E64D40}"/>
              </a:ext>
            </a:extLst>
          </p:cNvPr>
          <p:cNvSpPr>
            <a:spLocks noGrp="1"/>
          </p:cNvSpPr>
          <p:nvPr>
            <p:ph idx="1"/>
          </p:nvPr>
        </p:nvSpPr>
        <p:spPr>
          <a:xfrm>
            <a:off x="838200" y="1825624"/>
            <a:ext cx="10515600" cy="4497537"/>
          </a:xfrm>
        </p:spPr>
        <p:txBody>
          <a:bodyPr>
            <a:normAutofit/>
          </a:bodyPr>
          <a:lstStyle/>
          <a:p>
            <a:r>
              <a:rPr lang="en-GB" dirty="0"/>
              <a:t>The performance of a unit will generally depend on both its operating conditions, as well as the composition and rate of the feed</a:t>
            </a:r>
          </a:p>
          <a:p>
            <a:pPr lvl="1"/>
            <a:r>
              <a:rPr lang="en-GB" dirty="0"/>
              <a:t>We will be using a very simplified model for the individual units – discussed later</a:t>
            </a:r>
          </a:p>
          <a:p>
            <a:pPr marL="0" indent="0">
              <a:spcBef>
                <a:spcPts val="0"/>
              </a:spcBef>
              <a:buNone/>
            </a:pPr>
            <a:endParaRPr lang="en-GB" dirty="0"/>
          </a:p>
          <a:p>
            <a:pPr>
              <a:spcBef>
                <a:spcPts val="0"/>
              </a:spcBef>
            </a:pPr>
            <a:r>
              <a:rPr lang="en-GB" dirty="0"/>
              <a:t>The problem is that individual units are often relatively inefficient</a:t>
            </a:r>
          </a:p>
          <a:p>
            <a:pPr lvl="1">
              <a:spcBef>
                <a:spcPts val="1000"/>
              </a:spcBef>
            </a:pPr>
            <a:r>
              <a:rPr lang="en-GB" dirty="0"/>
              <a:t>Waste in the product stream </a:t>
            </a:r>
          </a:p>
          <a:p>
            <a:pPr lvl="1">
              <a:spcBef>
                <a:spcPts val="1000"/>
              </a:spcBef>
            </a:pPr>
            <a:r>
              <a:rPr lang="en-GB" dirty="0"/>
              <a:t>Valuable material in the tailings stream </a:t>
            </a:r>
          </a:p>
          <a:p>
            <a:pPr marL="0" indent="0">
              <a:spcBef>
                <a:spcPts val="0"/>
              </a:spcBef>
              <a:buNone/>
            </a:pPr>
            <a:endParaRPr lang="en-GB" dirty="0"/>
          </a:p>
          <a:p>
            <a:pPr>
              <a:spcBef>
                <a:spcPts val="0"/>
              </a:spcBef>
            </a:pPr>
            <a:r>
              <a:rPr lang="en-GB" dirty="0"/>
              <a:t>We therefore need to use many of them in circuits to produce an acceptable overall performance</a:t>
            </a:r>
          </a:p>
          <a:p>
            <a:endParaRPr lang="en-GB" dirty="0"/>
          </a:p>
        </p:txBody>
      </p:sp>
    </p:spTree>
    <p:extLst>
      <p:ext uri="{BB962C8B-B14F-4D97-AF65-F5344CB8AC3E}">
        <p14:creationId xmlns:p14="http://schemas.microsoft.com/office/powerpoint/2010/main" val="35196218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ADD9D-E9C8-4493-81AA-5BA6E16887BB}"/>
              </a:ext>
            </a:extLst>
          </p:cNvPr>
          <p:cNvSpPr>
            <a:spLocks noGrp="1"/>
          </p:cNvSpPr>
          <p:nvPr>
            <p:ph type="title"/>
          </p:nvPr>
        </p:nvSpPr>
        <p:spPr/>
        <p:txBody>
          <a:bodyPr/>
          <a:lstStyle/>
          <a:p>
            <a:r>
              <a:rPr lang="en-GB" dirty="0"/>
              <a:t>Separation Circuits</a:t>
            </a:r>
          </a:p>
        </p:txBody>
      </p:sp>
      <p:sp>
        <p:nvSpPr>
          <p:cNvPr id="3" name="Content Placeholder 2">
            <a:extLst>
              <a:ext uri="{FF2B5EF4-FFF2-40B4-BE49-F238E27FC236}">
                <a16:creationId xmlns:a16="http://schemas.microsoft.com/office/drawing/2014/main" id="{F4171435-820F-4BC4-8D21-A1E034E77A69}"/>
              </a:ext>
            </a:extLst>
          </p:cNvPr>
          <p:cNvSpPr>
            <a:spLocks noGrp="1"/>
          </p:cNvSpPr>
          <p:nvPr>
            <p:ph idx="1"/>
          </p:nvPr>
        </p:nvSpPr>
        <p:spPr>
          <a:xfrm>
            <a:off x="838200" y="1593669"/>
            <a:ext cx="10515600" cy="4583294"/>
          </a:xfrm>
        </p:spPr>
        <p:txBody>
          <a:bodyPr/>
          <a:lstStyle/>
          <a:p>
            <a:r>
              <a:rPr lang="en-GB" dirty="0"/>
              <a:t>To overcome the inefficiency of individual separation units, they are usually arranged in circuits</a:t>
            </a:r>
          </a:p>
          <a:p>
            <a:pPr lvl="1"/>
            <a:r>
              <a:rPr lang="en-GB" dirty="0"/>
              <a:t>Reduce the amount of valuable material lost to the final tailings</a:t>
            </a:r>
          </a:p>
          <a:p>
            <a:pPr lvl="1"/>
            <a:r>
              <a:rPr lang="en-GB" dirty="0"/>
              <a:t>Restrict the amount of waste collected to the final concentrate and thus improving its purity</a:t>
            </a:r>
          </a:p>
        </p:txBody>
      </p:sp>
      <p:pic>
        <p:nvPicPr>
          <p:cNvPr id="4" name="Picture 3" descr="DSC00240-LagunaSeca roughers">
            <a:extLst>
              <a:ext uri="{FF2B5EF4-FFF2-40B4-BE49-F238E27FC236}">
                <a16:creationId xmlns:a16="http://schemas.microsoft.com/office/drawing/2014/main" id="{8E732361-59CC-43EB-B95C-33DF19E7B85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277819" y="3279521"/>
            <a:ext cx="4471851" cy="3504292"/>
          </a:xfrm>
          <a:prstGeom prst="rect">
            <a:avLst/>
          </a:prstGeom>
          <a:noFill/>
          <a:ln>
            <a:noFill/>
          </a:ln>
        </p:spPr>
      </p:pic>
      <p:pic>
        <p:nvPicPr>
          <p:cNvPr id="1026" name="Picture 2" descr="Image result for flotation circuit">
            <a:extLst>
              <a:ext uri="{FF2B5EF4-FFF2-40B4-BE49-F238E27FC236}">
                <a16:creationId xmlns:a16="http://schemas.microsoft.com/office/drawing/2014/main" id="{9FA91794-FF14-4127-8D10-5FCC899C15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4219" y="3569251"/>
            <a:ext cx="4031411" cy="28471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43BE54F-2765-4B41-9F46-E7F2A7BDB411}"/>
              </a:ext>
            </a:extLst>
          </p:cNvPr>
          <p:cNvSpPr txBox="1"/>
          <p:nvPr/>
        </p:nvSpPr>
        <p:spPr>
          <a:xfrm>
            <a:off x="638355" y="6328610"/>
            <a:ext cx="6299738" cy="369332"/>
          </a:xfrm>
          <a:prstGeom prst="rect">
            <a:avLst/>
          </a:prstGeom>
          <a:noFill/>
        </p:spPr>
        <p:txBody>
          <a:bodyPr wrap="none" rtlCol="0">
            <a:spAutoFit/>
          </a:bodyPr>
          <a:lstStyle/>
          <a:p>
            <a:r>
              <a:rPr lang="en-GB" dirty="0"/>
              <a:t>Typical flotation circuit layout (note the extensive use of recycles)</a:t>
            </a:r>
          </a:p>
        </p:txBody>
      </p:sp>
    </p:spTree>
    <p:extLst>
      <p:ext uri="{BB962C8B-B14F-4D97-AF65-F5344CB8AC3E}">
        <p14:creationId xmlns:p14="http://schemas.microsoft.com/office/powerpoint/2010/main" val="2008130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BD336-14F3-4822-844C-79D269AD6F52}"/>
              </a:ext>
            </a:extLst>
          </p:cNvPr>
          <p:cNvSpPr>
            <a:spLocks noGrp="1"/>
          </p:cNvSpPr>
          <p:nvPr>
            <p:ph type="title"/>
          </p:nvPr>
        </p:nvSpPr>
        <p:spPr/>
        <p:txBody>
          <a:bodyPr/>
          <a:lstStyle/>
          <a:p>
            <a:r>
              <a:rPr lang="en-GB" dirty="0"/>
              <a:t>Optimum Separation Circuits</a:t>
            </a:r>
          </a:p>
        </p:txBody>
      </p:sp>
      <p:sp>
        <p:nvSpPr>
          <p:cNvPr id="3" name="Content Placeholder 2">
            <a:extLst>
              <a:ext uri="{FF2B5EF4-FFF2-40B4-BE49-F238E27FC236}">
                <a16:creationId xmlns:a16="http://schemas.microsoft.com/office/drawing/2014/main" id="{EB640BF1-1428-40ED-B659-8D64C04AE376}"/>
              </a:ext>
            </a:extLst>
          </p:cNvPr>
          <p:cNvSpPr>
            <a:spLocks noGrp="1"/>
          </p:cNvSpPr>
          <p:nvPr>
            <p:ph idx="1"/>
          </p:nvPr>
        </p:nvSpPr>
        <p:spPr>
          <a:xfrm>
            <a:off x="838200" y="1544128"/>
            <a:ext cx="10515600" cy="5175849"/>
          </a:xfrm>
        </p:spPr>
        <p:txBody>
          <a:bodyPr>
            <a:normAutofit fontScale="92500" lnSpcReduction="20000"/>
          </a:bodyPr>
          <a:lstStyle/>
          <a:p>
            <a:r>
              <a:rPr lang="en-GB" dirty="0"/>
              <a:t>The question we want to ask is what is the best circuit configuration for a given number of individual separation units?</a:t>
            </a:r>
          </a:p>
          <a:p>
            <a:pPr lvl="1"/>
            <a:r>
              <a:rPr lang="en-GB" dirty="0"/>
              <a:t>We can usually increase performance by the appropriate use of more units, but this will come at an increased capital cost</a:t>
            </a:r>
          </a:p>
          <a:p>
            <a:endParaRPr lang="en-GB" dirty="0"/>
          </a:p>
          <a:p>
            <a:r>
              <a:rPr lang="en-GB" dirty="0"/>
              <a:t>There are some circuits that will be unambiguously better than others</a:t>
            </a:r>
          </a:p>
          <a:p>
            <a:pPr lvl="1"/>
            <a:r>
              <a:rPr lang="en-GB" dirty="0"/>
              <a:t>Produce a higher purity product at a higher overall recovery of valuable material</a:t>
            </a:r>
          </a:p>
          <a:p>
            <a:pPr lvl="1"/>
            <a:endParaRPr lang="en-GB" dirty="0"/>
          </a:p>
          <a:p>
            <a:r>
              <a:rPr lang="en-GB" dirty="0"/>
              <a:t>Often though there will be a compromise between purity and recovery</a:t>
            </a:r>
          </a:p>
          <a:p>
            <a:pPr lvl="1"/>
            <a:r>
              <a:rPr lang="en-GB" dirty="0"/>
              <a:t>I.e. one circuit might produce a higher recovery than another, but at a lower purity</a:t>
            </a:r>
          </a:p>
          <a:p>
            <a:endParaRPr lang="en-GB" dirty="0"/>
          </a:p>
          <a:p>
            <a:r>
              <a:rPr lang="en-GB" dirty="0"/>
              <a:t>The optimum circuit will thus not be purely a technical question, but will also depend on the economics</a:t>
            </a:r>
          </a:p>
          <a:p>
            <a:pPr lvl="1"/>
            <a:r>
              <a:rPr lang="en-GB" dirty="0"/>
              <a:t>How much are you paid for the product vs how much you are penalised for a lack of purity?</a:t>
            </a:r>
          </a:p>
        </p:txBody>
      </p:sp>
    </p:spTree>
    <p:extLst>
      <p:ext uri="{BB962C8B-B14F-4D97-AF65-F5344CB8AC3E}">
        <p14:creationId xmlns:p14="http://schemas.microsoft.com/office/powerpoint/2010/main" val="322917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B0F8CB-52E3-415A-8E70-12F70E630698}"/>
              </a:ext>
            </a:extLst>
          </p:cNvPr>
          <p:cNvSpPr>
            <a:spLocks noGrp="1"/>
          </p:cNvSpPr>
          <p:nvPr>
            <p:ph type="title"/>
          </p:nvPr>
        </p:nvSpPr>
        <p:spPr>
          <a:xfrm>
            <a:off x="831850" y="1709739"/>
            <a:ext cx="10515600" cy="1719262"/>
          </a:xfrm>
        </p:spPr>
        <p:txBody>
          <a:bodyPr/>
          <a:lstStyle/>
          <a:p>
            <a:r>
              <a:rPr lang="en-GB" dirty="0"/>
              <a:t>How to find an optimum circuit?</a:t>
            </a:r>
          </a:p>
        </p:txBody>
      </p:sp>
    </p:spTree>
    <p:extLst>
      <p:ext uri="{BB962C8B-B14F-4D97-AF65-F5344CB8AC3E}">
        <p14:creationId xmlns:p14="http://schemas.microsoft.com/office/powerpoint/2010/main" val="262701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9A97F-0ADC-44C2-B4B9-A925BD3CDA86}"/>
              </a:ext>
            </a:extLst>
          </p:cNvPr>
          <p:cNvSpPr>
            <a:spLocks noGrp="1"/>
          </p:cNvSpPr>
          <p:nvPr>
            <p:ph type="title"/>
          </p:nvPr>
        </p:nvSpPr>
        <p:spPr/>
        <p:txBody>
          <a:bodyPr/>
          <a:lstStyle/>
          <a:p>
            <a:r>
              <a:rPr lang="en-GB" dirty="0"/>
              <a:t>Evaluating Circuits</a:t>
            </a:r>
          </a:p>
        </p:txBody>
      </p:sp>
      <p:sp>
        <p:nvSpPr>
          <p:cNvPr id="3" name="Content Placeholder 2">
            <a:extLst>
              <a:ext uri="{FF2B5EF4-FFF2-40B4-BE49-F238E27FC236}">
                <a16:creationId xmlns:a16="http://schemas.microsoft.com/office/drawing/2014/main" id="{4CE48F32-1644-41BF-9226-F1A05BAA85EA}"/>
              </a:ext>
            </a:extLst>
          </p:cNvPr>
          <p:cNvSpPr>
            <a:spLocks noGrp="1"/>
          </p:cNvSpPr>
          <p:nvPr>
            <p:ph idx="1"/>
          </p:nvPr>
        </p:nvSpPr>
        <p:spPr>
          <a:xfrm>
            <a:off x="838200" y="1588655"/>
            <a:ext cx="10515600" cy="4588308"/>
          </a:xfrm>
        </p:spPr>
        <p:txBody>
          <a:bodyPr>
            <a:normAutofit fontScale="92500" lnSpcReduction="10000"/>
          </a:bodyPr>
          <a:lstStyle/>
          <a:p>
            <a:pPr marL="0" indent="0">
              <a:buNone/>
            </a:pPr>
            <a:r>
              <a:rPr lang="en-GB" dirty="0"/>
              <a:t>We need to be able to evaluate a given circuit as a crucial input into the genetic algorithm:</a:t>
            </a:r>
          </a:p>
          <a:p>
            <a:endParaRPr lang="en-GB" dirty="0"/>
          </a:p>
          <a:p>
            <a:r>
              <a:rPr lang="en-GB" dirty="0"/>
              <a:t>Check that the circuit is valid</a:t>
            </a:r>
          </a:p>
          <a:p>
            <a:r>
              <a:rPr lang="en-GB" dirty="0"/>
              <a:t>Calculate the flows in all the circuit streams</a:t>
            </a:r>
          </a:p>
          <a:p>
            <a:pPr lvl="1"/>
            <a:r>
              <a:rPr lang="en-GB" dirty="0"/>
              <a:t>Requires modelling of the individual units</a:t>
            </a:r>
          </a:p>
          <a:p>
            <a:r>
              <a:rPr lang="en-GB" dirty="0"/>
              <a:t> Use the product flows to calculate a single performance metric</a:t>
            </a:r>
          </a:p>
          <a:p>
            <a:endParaRPr lang="en-GB" dirty="0"/>
          </a:p>
          <a:p>
            <a:pPr marL="0" indent="0">
              <a:buNone/>
            </a:pPr>
            <a:r>
              <a:rPr lang="en-GB" dirty="0"/>
              <a:t>Note that we will be assuming steady state behaviour – Flows don’t change with time and no accumulation of material</a:t>
            </a:r>
          </a:p>
          <a:p>
            <a:pPr lvl="1"/>
            <a:r>
              <a:rPr lang="en-GB" dirty="0"/>
              <a:t>I.e. flows in and out of any section of the circuit must match for all components</a:t>
            </a:r>
          </a:p>
        </p:txBody>
      </p:sp>
    </p:spTree>
    <p:extLst>
      <p:ext uri="{BB962C8B-B14F-4D97-AF65-F5344CB8AC3E}">
        <p14:creationId xmlns:p14="http://schemas.microsoft.com/office/powerpoint/2010/main" val="37814885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A05B8-4124-41B3-A82A-172B14C43EF6}"/>
              </a:ext>
            </a:extLst>
          </p:cNvPr>
          <p:cNvSpPr>
            <a:spLocks noGrp="1"/>
          </p:cNvSpPr>
          <p:nvPr>
            <p:ph type="title"/>
          </p:nvPr>
        </p:nvSpPr>
        <p:spPr/>
        <p:txBody>
          <a:bodyPr/>
          <a:lstStyle/>
          <a:p>
            <a:r>
              <a:rPr lang="en-GB" dirty="0"/>
              <a:t>Modelling the Units</a:t>
            </a:r>
          </a:p>
        </p:txBody>
      </p:sp>
      <p:sp>
        <p:nvSpPr>
          <p:cNvPr id="3" name="Content Placeholder 2">
            <a:extLst>
              <a:ext uri="{FF2B5EF4-FFF2-40B4-BE49-F238E27FC236}">
                <a16:creationId xmlns:a16="http://schemas.microsoft.com/office/drawing/2014/main" id="{45EA975E-E4F9-4D45-B669-CB1448A67B33}"/>
              </a:ext>
            </a:extLst>
          </p:cNvPr>
          <p:cNvSpPr>
            <a:spLocks noGrp="1"/>
          </p:cNvSpPr>
          <p:nvPr>
            <p:ph idx="1"/>
          </p:nvPr>
        </p:nvSpPr>
        <p:spPr>
          <a:xfrm>
            <a:off x="838200" y="1825625"/>
            <a:ext cx="10515600" cy="4667250"/>
          </a:xfrm>
        </p:spPr>
        <p:txBody>
          <a:bodyPr>
            <a:normAutofit/>
          </a:bodyPr>
          <a:lstStyle/>
          <a:p>
            <a:pPr marL="0" indent="0">
              <a:buNone/>
            </a:pPr>
            <a:r>
              <a:rPr lang="en-GB" dirty="0"/>
              <a:t>We are going to use a very simple unit model </a:t>
            </a:r>
          </a:p>
          <a:p>
            <a:pPr lvl="1"/>
            <a:endParaRPr lang="en-GB" dirty="0"/>
          </a:p>
          <a:p>
            <a:r>
              <a:rPr lang="en-GB" dirty="0"/>
              <a:t>Only two components in the system</a:t>
            </a:r>
          </a:p>
          <a:p>
            <a:pPr lvl="1"/>
            <a:r>
              <a:rPr lang="en-GB" dirty="0"/>
              <a:t>A valuable material and a waste material</a:t>
            </a:r>
          </a:p>
          <a:p>
            <a:r>
              <a:rPr lang="en-GB" dirty="0"/>
              <a:t>Assume no impact of feed rate on performance</a:t>
            </a:r>
          </a:p>
          <a:p>
            <a:r>
              <a:rPr lang="en-GB" dirty="0"/>
              <a:t>Fraction of each component reporting to the concentrate is the same in each unit</a:t>
            </a:r>
          </a:p>
          <a:p>
            <a:pPr lvl="1"/>
            <a:r>
              <a:rPr lang="en-GB" dirty="0"/>
              <a:t>20% of valuable material (</a:t>
            </a:r>
            <a:r>
              <a:rPr lang="en-GB" dirty="0" err="1"/>
              <a:t>Gormanium</a:t>
            </a:r>
            <a:r>
              <a:rPr lang="en-GB" dirty="0"/>
              <a:t>) in the feed reports to the concentrate</a:t>
            </a:r>
          </a:p>
          <a:p>
            <a:pPr lvl="1"/>
            <a:r>
              <a:rPr lang="en-GB" dirty="0"/>
              <a:t>5% of waste material in the feed reports to the concentrate</a:t>
            </a:r>
          </a:p>
          <a:p>
            <a:pPr lvl="1"/>
            <a:r>
              <a:rPr lang="en-GB" dirty="0"/>
              <a:t>The rest of the feed reports to the tailings stream</a:t>
            </a:r>
          </a:p>
          <a:p>
            <a:endParaRPr lang="en-GB" dirty="0"/>
          </a:p>
        </p:txBody>
      </p:sp>
    </p:spTree>
    <p:extLst>
      <p:ext uri="{BB962C8B-B14F-4D97-AF65-F5344CB8AC3E}">
        <p14:creationId xmlns:p14="http://schemas.microsoft.com/office/powerpoint/2010/main" val="988468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A7F31-2E2F-48F6-BD8E-29AA6D3B7B9D}"/>
              </a:ext>
            </a:extLst>
          </p:cNvPr>
          <p:cNvSpPr>
            <a:spLocks noGrp="1"/>
          </p:cNvSpPr>
          <p:nvPr>
            <p:ph type="title"/>
          </p:nvPr>
        </p:nvSpPr>
        <p:spPr/>
        <p:txBody>
          <a:bodyPr/>
          <a:lstStyle/>
          <a:p>
            <a:r>
              <a:rPr lang="en-GB" dirty="0"/>
              <a:t>Circuit Feed</a:t>
            </a:r>
          </a:p>
        </p:txBody>
      </p:sp>
      <p:sp>
        <p:nvSpPr>
          <p:cNvPr id="3" name="Content Placeholder 2">
            <a:extLst>
              <a:ext uri="{FF2B5EF4-FFF2-40B4-BE49-F238E27FC236}">
                <a16:creationId xmlns:a16="http://schemas.microsoft.com/office/drawing/2014/main" id="{A40F15B4-B765-44C5-A497-71C2F6D1EDF4}"/>
              </a:ext>
            </a:extLst>
          </p:cNvPr>
          <p:cNvSpPr>
            <a:spLocks noGrp="1"/>
          </p:cNvSpPr>
          <p:nvPr>
            <p:ph idx="1"/>
          </p:nvPr>
        </p:nvSpPr>
        <p:spPr/>
        <p:txBody>
          <a:bodyPr>
            <a:normAutofit lnSpcReduction="10000"/>
          </a:bodyPr>
          <a:lstStyle/>
          <a:p>
            <a:r>
              <a:rPr lang="en-GB" dirty="0"/>
              <a:t>To model a circuit we need to know what the overall feed rate is</a:t>
            </a:r>
          </a:p>
          <a:p>
            <a:endParaRPr lang="en-GB" dirty="0"/>
          </a:p>
          <a:p>
            <a:r>
              <a:rPr lang="en-GB" dirty="0"/>
              <a:t>We will be using:</a:t>
            </a:r>
          </a:p>
          <a:p>
            <a:pPr lvl="1"/>
            <a:r>
              <a:rPr lang="en-GB" dirty="0"/>
              <a:t>10 kg/s valuable material (</a:t>
            </a:r>
            <a:r>
              <a:rPr lang="en-GB" dirty="0" err="1"/>
              <a:t>Gormanium</a:t>
            </a:r>
            <a:r>
              <a:rPr lang="en-GB" dirty="0"/>
              <a:t>)</a:t>
            </a:r>
          </a:p>
          <a:p>
            <a:pPr lvl="1"/>
            <a:r>
              <a:rPr lang="en-GB" dirty="0"/>
              <a:t>100 kg/s waste material</a:t>
            </a:r>
          </a:p>
          <a:p>
            <a:pPr lvl="1"/>
            <a:endParaRPr lang="en-GB" dirty="0"/>
          </a:p>
          <a:p>
            <a:r>
              <a:rPr lang="en-GB" dirty="0"/>
              <a:t>Note that because our unit performance does not depend on the feed rate, the optimum circuit will only depend on the feed purity, not the total feed rate</a:t>
            </a:r>
          </a:p>
          <a:p>
            <a:pPr lvl="1"/>
            <a:r>
              <a:rPr lang="en-GB" dirty="0"/>
              <a:t>This is not always the case as unit performance will more usually depend on the feed rate</a:t>
            </a:r>
          </a:p>
          <a:p>
            <a:pPr lvl="1"/>
            <a:endParaRPr lang="en-GB" dirty="0"/>
          </a:p>
        </p:txBody>
      </p:sp>
    </p:spTree>
    <p:extLst>
      <p:ext uri="{BB962C8B-B14F-4D97-AF65-F5344CB8AC3E}">
        <p14:creationId xmlns:p14="http://schemas.microsoft.com/office/powerpoint/2010/main" val="347371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Global methods</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825625"/>
            <a:ext cx="10515600" cy="4592428"/>
          </a:xfrm>
        </p:spPr>
        <p:txBody>
          <a:bodyPr>
            <a:normAutofit fontScale="92500" lnSpcReduction="10000"/>
          </a:bodyPr>
          <a:lstStyle/>
          <a:p>
            <a:pPr marL="0" indent="0">
              <a:spcBef>
                <a:spcPts val="1200"/>
              </a:spcBef>
              <a:spcAft>
                <a:spcPts val="600"/>
              </a:spcAft>
              <a:buNone/>
            </a:pPr>
            <a:r>
              <a:rPr lang="en-GB" dirty="0"/>
              <a:t>These methods can be classified into </a:t>
            </a:r>
            <a:r>
              <a:rPr lang="en-GB" i="1" dirty="0"/>
              <a:t>exact methods </a:t>
            </a:r>
            <a:r>
              <a:rPr lang="en-GB" dirty="0"/>
              <a:t>and </a:t>
            </a:r>
            <a:r>
              <a:rPr lang="en-GB" i="1" dirty="0"/>
              <a:t>heuristics</a:t>
            </a:r>
            <a:r>
              <a:rPr lang="en-GB" dirty="0"/>
              <a:t>. </a:t>
            </a:r>
          </a:p>
          <a:p>
            <a:pPr marL="0" indent="0">
              <a:spcBef>
                <a:spcPts val="1200"/>
              </a:spcBef>
              <a:spcAft>
                <a:spcPts val="600"/>
              </a:spcAft>
              <a:buNone/>
            </a:pPr>
            <a:r>
              <a:rPr lang="en-GB" dirty="0"/>
              <a:t>An  exact (or deterministic) method guarantees to find and verify global solutions. Otherwise, it is called a heuristic.</a:t>
            </a:r>
          </a:p>
          <a:p>
            <a:pPr marL="0" indent="0">
              <a:spcBef>
                <a:spcPts val="1200"/>
              </a:spcBef>
              <a:spcAft>
                <a:spcPts val="600"/>
              </a:spcAft>
              <a:buNone/>
            </a:pPr>
            <a:r>
              <a:rPr lang="en-GB" dirty="0"/>
              <a:t>Heuristics try to find global solutions without verifying global optimality. They can be used as stand-alone solvers or as an acceleration tool in deterministic methods.</a:t>
            </a:r>
          </a:p>
          <a:p>
            <a:pPr marL="0" indent="0">
              <a:buNone/>
            </a:pPr>
            <a:r>
              <a:rPr lang="en-GB" dirty="0"/>
              <a:t>Examples of heuristic search strategies:</a:t>
            </a:r>
          </a:p>
          <a:p>
            <a:pPr lvl="1"/>
            <a:r>
              <a:rPr lang="en-GB" sz="2500" dirty="0"/>
              <a:t>Simulating annealing</a:t>
            </a:r>
          </a:p>
          <a:p>
            <a:pPr lvl="1"/>
            <a:r>
              <a:rPr lang="en-GB" sz="2500" dirty="0"/>
              <a:t>Memetic algorithms</a:t>
            </a:r>
          </a:p>
          <a:p>
            <a:pPr lvl="1"/>
            <a:r>
              <a:rPr lang="en-GB" sz="2500" dirty="0"/>
              <a:t>Particle swarm optimisation</a:t>
            </a:r>
          </a:p>
          <a:p>
            <a:pPr lvl="1"/>
            <a:r>
              <a:rPr lang="en-GB" sz="2500" dirty="0"/>
              <a:t>Genetic algorithms</a:t>
            </a:r>
          </a:p>
        </p:txBody>
      </p:sp>
    </p:spTree>
    <p:extLst>
      <p:ext uri="{BB962C8B-B14F-4D97-AF65-F5344CB8AC3E}">
        <p14:creationId xmlns:p14="http://schemas.microsoft.com/office/powerpoint/2010/main" val="34202060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D5C7C-782D-471C-8864-6A2933659B87}"/>
              </a:ext>
            </a:extLst>
          </p:cNvPr>
          <p:cNvSpPr>
            <a:spLocks noGrp="1"/>
          </p:cNvSpPr>
          <p:nvPr>
            <p:ph type="title"/>
          </p:nvPr>
        </p:nvSpPr>
        <p:spPr/>
        <p:txBody>
          <a:bodyPr/>
          <a:lstStyle/>
          <a:p>
            <a:r>
              <a:rPr lang="en-GB" dirty="0"/>
              <a:t>Modelling the Circuit</a:t>
            </a:r>
          </a:p>
        </p:txBody>
      </p:sp>
      <p:sp>
        <p:nvSpPr>
          <p:cNvPr id="3" name="Content Placeholder 2">
            <a:extLst>
              <a:ext uri="{FF2B5EF4-FFF2-40B4-BE49-F238E27FC236}">
                <a16:creationId xmlns:a16="http://schemas.microsoft.com/office/drawing/2014/main" id="{97EB95A5-5416-4A7D-810A-6F545EB420AE}"/>
              </a:ext>
            </a:extLst>
          </p:cNvPr>
          <p:cNvSpPr>
            <a:spLocks noGrp="1"/>
          </p:cNvSpPr>
          <p:nvPr>
            <p:ph idx="1"/>
          </p:nvPr>
        </p:nvSpPr>
        <p:spPr>
          <a:xfrm>
            <a:off x="838200" y="1690688"/>
            <a:ext cx="10515600" cy="4486275"/>
          </a:xfrm>
        </p:spPr>
        <p:txBody>
          <a:bodyPr/>
          <a:lstStyle/>
          <a:p>
            <a:r>
              <a:rPr lang="en-GB" dirty="0"/>
              <a:t>Because we have recycles the easiest way to calculate the circuit performance is iteratively</a:t>
            </a:r>
          </a:p>
          <a:p>
            <a:pPr lvl="1"/>
            <a:r>
              <a:rPr lang="en-GB" dirty="0"/>
              <a:t>Our very simple unit models are linear and thus we could use matrix inversion for this particular problem – not applicable to more complex unit models</a:t>
            </a:r>
          </a:p>
          <a:p>
            <a:pPr lvl="1"/>
            <a:r>
              <a:rPr lang="en-GB" dirty="0"/>
              <a:t>Successive substitution is guaranteed to work if the circuit is valid – this could be speeded up, but still need to ensure convergence</a:t>
            </a:r>
          </a:p>
          <a:p>
            <a:pPr lvl="1"/>
            <a:endParaRPr lang="en-GB" dirty="0"/>
          </a:p>
          <a:p>
            <a:r>
              <a:rPr lang="en-GB" dirty="0"/>
              <a:t>The algorithm on the coming slides will thus work for valid circuits, but could potentially be made quicker</a:t>
            </a:r>
          </a:p>
          <a:p>
            <a:pPr lvl="1"/>
            <a:r>
              <a:rPr lang="en-GB" dirty="0"/>
              <a:t>You have been given a simple implementation of this algorithm</a:t>
            </a:r>
          </a:p>
        </p:txBody>
      </p:sp>
    </p:spTree>
    <p:extLst>
      <p:ext uri="{BB962C8B-B14F-4D97-AF65-F5344CB8AC3E}">
        <p14:creationId xmlns:p14="http://schemas.microsoft.com/office/powerpoint/2010/main" val="19699969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FEFF4-CC28-41B3-AC6B-2EF1507A54F6}"/>
              </a:ext>
            </a:extLst>
          </p:cNvPr>
          <p:cNvSpPr>
            <a:spLocks noGrp="1"/>
          </p:cNvSpPr>
          <p:nvPr>
            <p:ph type="title"/>
          </p:nvPr>
        </p:nvSpPr>
        <p:spPr/>
        <p:txBody>
          <a:bodyPr/>
          <a:lstStyle/>
          <a:p>
            <a:r>
              <a:rPr lang="en-GB" dirty="0"/>
              <a:t>Modelling the Circuit – </a:t>
            </a:r>
            <a:r>
              <a:rPr lang="en-GB" sz="3600" dirty="0"/>
              <a:t>An Algorithm</a:t>
            </a:r>
            <a:endParaRPr lang="en-GB" dirty="0"/>
          </a:p>
        </p:txBody>
      </p:sp>
      <p:sp>
        <p:nvSpPr>
          <p:cNvPr id="3" name="Content Placeholder 2">
            <a:extLst>
              <a:ext uri="{FF2B5EF4-FFF2-40B4-BE49-F238E27FC236}">
                <a16:creationId xmlns:a16="http://schemas.microsoft.com/office/drawing/2014/main" id="{F7857FED-CFA7-49C8-8815-C34BE77B7CD2}"/>
              </a:ext>
            </a:extLst>
          </p:cNvPr>
          <p:cNvSpPr>
            <a:spLocks noGrp="1"/>
          </p:cNvSpPr>
          <p:nvPr>
            <p:ph idx="1"/>
          </p:nvPr>
        </p:nvSpPr>
        <p:spPr>
          <a:xfrm>
            <a:off x="838200" y="1588655"/>
            <a:ext cx="10515600" cy="4904220"/>
          </a:xfrm>
        </p:spPr>
        <p:txBody>
          <a:bodyPr>
            <a:normAutofit fontScale="92500" lnSpcReduction="10000"/>
          </a:bodyPr>
          <a:lstStyle/>
          <a:p>
            <a:pPr marL="360363" indent="-360363">
              <a:buNone/>
            </a:pPr>
            <a:r>
              <a:rPr lang="en-GB" dirty="0"/>
              <a:t>1) 	Give an initial guess for the feed rate (mass per second) of both components (</a:t>
            </a:r>
            <a:r>
              <a:rPr lang="en-GB" dirty="0" err="1"/>
              <a:t>Gormanium</a:t>
            </a:r>
            <a:r>
              <a:rPr lang="en-GB" dirty="0"/>
              <a:t> and waste) to every cell in the circuit</a:t>
            </a:r>
          </a:p>
          <a:p>
            <a:pPr lvl="1"/>
            <a:r>
              <a:rPr lang="en-GB" dirty="0"/>
              <a:t>You can guess the same feed rate everywhere (10 kg/s </a:t>
            </a:r>
            <a:r>
              <a:rPr lang="en-GB" dirty="0" err="1"/>
              <a:t>Gormanium</a:t>
            </a:r>
            <a:r>
              <a:rPr lang="en-GB" dirty="0"/>
              <a:t>; 100 kg/s waste)</a:t>
            </a:r>
          </a:p>
          <a:p>
            <a:pPr lvl="1"/>
            <a:r>
              <a:rPr lang="en-GB" dirty="0"/>
              <a:t>Alternatively recursively fill starting from the feed – Gives instantly correct answers if there is no recycle</a:t>
            </a:r>
          </a:p>
          <a:p>
            <a:pPr marL="360363" indent="-360363">
              <a:buNone/>
            </a:pPr>
            <a:r>
              <a:rPr lang="en-GB" dirty="0"/>
              <a:t>2) For each unit, use the current guess of the feed (input) flowrate of each component to calculate the output flowrate of each component via both the concentrate and the tailings streams</a:t>
            </a:r>
          </a:p>
          <a:p>
            <a:pPr marL="360363" indent="-360363">
              <a:buNone/>
            </a:pPr>
            <a:r>
              <a:rPr lang="en-GB" dirty="0"/>
              <a:t>3)	Store the current value of the feed of each component into each cell as “old” feed values and then set the current value of the feeds for each component to zero</a:t>
            </a:r>
          </a:p>
          <a:p>
            <a:pPr marL="360363" indent="-360363">
              <a:buNone/>
            </a:pPr>
            <a:r>
              <a:rPr lang="en-GB" dirty="0"/>
              <a:t>4)	For the cell receiving the circuit feed, set the feed of each component equal to the flowrate of the circuit feed: i.e., 10 kg/s for the </a:t>
            </a:r>
            <a:r>
              <a:rPr lang="en-GB" dirty="0" err="1"/>
              <a:t>Gormanium</a:t>
            </a:r>
            <a:r>
              <a:rPr lang="en-GB" dirty="0"/>
              <a:t> feed and 100 kg/s for the waste feed </a:t>
            </a:r>
          </a:p>
          <a:p>
            <a:pPr marL="0" indent="0">
              <a:buNone/>
            </a:pPr>
            <a:endParaRPr lang="en-GB" dirty="0"/>
          </a:p>
        </p:txBody>
      </p:sp>
    </p:spTree>
    <p:extLst>
      <p:ext uri="{BB962C8B-B14F-4D97-AF65-F5344CB8AC3E}">
        <p14:creationId xmlns:p14="http://schemas.microsoft.com/office/powerpoint/2010/main" val="4714855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7FE5D-2EE1-441F-B3B1-6165A48BB005}"/>
              </a:ext>
            </a:extLst>
          </p:cNvPr>
          <p:cNvSpPr>
            <a:spLocks noGrp="1"/>
          </p:cNvSpPr>
          <p:nvPr>
            <p:ph type="title"/>
          </p:nvPr>
        </p:nvSpPr>
        <p:spPr/>
        <p:txBody>
          <a:bodyPr/>
          <a:lstStyle/>
          <a:p>
            <a:r>
              <a:rPr lang="en-GB" dirty="0"/>
              <a:t>Modelling the Circuit – </a:t>
            </a:r>
            <a:r>
              <a:rPr lang="en-GB" sz="3600" dirty="0"/>
              <a:t>An Algorithm (cont.)</a:t>
            </a:r>
            <a:endParaRPr lang="en-GB" dirty="0"/>
          </a:p>
        </p:txBody>
      </p:sp>
      <p:sp>
        <p:nvSpPr>
          <p:cNvPr id="3" name="Content Placeholder 2">
            <a:extLst>
              <a:ext uri="{FF2B5EF4-FFF2-40B4-BE49-F238E27FC236}">
                <a16:creationId xmlns:a16="http://schemas.microsoft.com/office/drawing/2014/main" id="{BF8F1DF8-55F9-4A9E-B870-A6CEDB745310}"/>
              </a:ext>
            </a:extLst>
          </p:cNvPr>
          <p:cNvSpPr>
            <a:spLocks noGrp="1"/>
          </p:cNvSpPr>
          <p:nvPr>
            <p:ph idx="1"/>
          </p:nvPr>
        </p:nvSpPr>
        <p:spPr>
          <a:xfrm>
            <a:off x="838200" y="1690688"/>
            <a:ext cx="10515600" cy="4634490"/>
          </a:xfrm>
        </p:spPr>
        <p:txBody>
          <a:bodyPr>
            <a:normAutofit fontScale="77500" lnSpcReduction="20000"/>
          </a:bodyPr>
          <a:lstStyle/>
          <a:p>
            <a:pPr marL="268288" indent="-268288">
              <a:buNone/>
            </a:pPr>
            <a:r>
              <a:rPr lang="en-GB" dirty="0"/>
              <a:t>5)	For the current unit, consider first the concentrate stream. Add the flowrates of the components in this stream (calculated in step 2) to the flowrate of the relevant component in the feed going into the destination unit (or final concentrate stream) at the end of the concentrate stream, based on the linkages in the circuit vector. Repeat this procedure for the tailings stream, which will increment the feeds of </a:t>
            </a:r>
            <a:r>
              <a:rPr lang="en-GB" dirty="0" err="1"/>
              <a:t>Gormanium</a:t>
            </a:r>
            <a:r>
              <a:rPr lang="en-GB" dirty="0"/>
              <a:t> and waste to a different unit in the circuit (or the final tailings stream). </a:t>
            </a:r>
          </a:p>
          <a:p>
            <a:pPr marL="268288" indent="-268288">
              <a:buNone/>
            </a:pPr>
            <a:r>
              <a:rPr lang="en-GB" dirty="0"/>
              <a:t>6)	Move to the next unit and repeat step (5) for each unit in the circuit. </a:t>
            </a:r>
          </a:p>
          <a:p>
            <a:pPr lvl="1"/>
            <a:r>
              <a:rPr lang="en-GB" dirty="0"/>
              <a:t>You do not need to do this in any particular order as long as each unit is visited once and once only and thus you can simply loop through the list of units in unit number order. After visiting all units, a new estimate for the feed of </a:t>
            </a:r>
            <a:r>
              <a:rPr lang="en-GB" dirty="0" err="1"/>
              <a:t>Gormanium</a:t>
            </a:r>
            <a:r>
              <a:rPr lang="en-GB" dirty="0"/>
              <a:t> and waste into each unit is determined. </a:t>
            </a:r>
          </a:p>
          <a:p>
            <a:pPr marL="268288" indent="-268288">
              <a:buNone/>
            </a:pPr>
            <a:r>
              <a:rPr lang="en-GB" dirty="0"/>
              <a:t>7)	For each component, check the difference between the newly calculated feed rate and the old feed rate for each cell. If any of them have a relative change that is above a given threshold  (1.0e-6 might be appropriate) then repeat from step 2 </a:t>
            </a:r>
          </a:p>
          <a:p>
            <a:pPr lvl="1"/>
            <a:r>
              <a:rPr lang="en-GB" dirty="0"/>
              <a:t>You should also leave this loop if a given number of iterations has been exceeded or if there is another indication of lack of convergence</a:t>
            </a:r>
          </a:p>
          <a:p>
            <a:pPr marL="268288" indent="-268288">
              <a:buNone/>
            </a:pPr>
            <a:r>
              <a:rPr lang="en-GB" dirty="0"/>
              <a:t>8)	Based on the flowrates of </a:t>
            </a:r>
            <a:r>
              <a:rPr lang="en-GB" dirty="0" err="1"/>
              <a:t>Gormanium</a:t>
            </a:r>
            <a:r>
              <a:rPr lang="en-GB" dirty="0"/>
              <a:t> and waste through the final concentrate stream calculate a performance value for the circuit. </a:t>
            </a:r>
          </a:p>
        </p:txBody>
      </p:sp>
    </p:spTree>
    <p:extLst>
      <p:ext uri="{BB962C8B-B14F-4D97-AF65-F5344CB8AC3E}">
        <p14:creationId xmlns:p14="http://schemas.microsoft.com/office/powerpoint/2010/main" val="30249153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9B869-2783-4D45-832B-667372D148A1}"/>
              </a:ext>
            </a:extLst>
          </p:cNvPr>
          <p:cNvSpPr>
            <a:spLocks noGrp="1"/>
          </p:cNvSpPr>
          <p:nvPr>
            <p:ph type="title"/>
          </p:nvPr>
        </p:nvSpPr>
        <p:spPr/>
        <p:txBody>
          <a:bodyPr/>
          <a:lstStyle/>
          <a:p>
            <a:r>
              <a:rPr lang="en-GB" dirty="0"/>
              <a:t>Circuit Performance Metric</a:t>
            </a:r>
          </a:p>
        </p:txBody>
      </p:sp>
      <p:sp>
        <p:nvSpPr>
          <p:cNvPr id="3" name="Content Placeholder 2">
            <a:extLst>
              <a:ext uri="{FF2B5EF4-FFF2-40B4-BE49-F238E27FC236}">
                <a16:creationId xmlns:a16="http://schemas.microsoft.com/office/drawing/2014/main" id="{709870DA-8FC6-462B-993E-A93052259A95}"/>
              </a:ext>
            </a:extLst>
          </p:cNvPr>
          <p:cNvSpPr>
            <a:spLocks noGrp="1"/>
          </p:cNvSpPr>
          <p:nvPr>
            <p:ph idx="1"/>
          </p:nvPr>
        </p:nvSpPr>
        <p:spPr/>
        <p:txBody>
          <a:bodyPr>
            <a:normAutofit/>
          </a:bodyPr>
          <a:lstStyle/>
          <a:p>
            <a:r>
              <a:rPr lang="en-GB" dirty="0"/>
              <a:t>You will be paid for your valuable </a:t>
            </a:r>
            <a:r>
              <a:rPr lang="en-GB" dirty="0" err="1"/>
              <a:t>Gormanium</a:t>
            </a:r>
            <a:r>
              <a:rPr lang="en-GB" dirty="0"/>
              <a:t> </a:t>
            </a:r>
          </a:p>
          <a:p>
            <a:pPr lvl="1"/>
            <a:r>
              <a:rPr lang="en-GB" dirty="0"/>
              <a:t>£100 per kg in the final concentrate</a:t>
            </a:r>
          </a:p>
          <a:p>
            <a:r>
              <a:rPr lang="en-GB" dirty="0"/>
              <a:t>You will be penalised for waste in the product</a:t>
            </a:r>
          </a:p>
          <a:p>
            <a:pPr lvl="1"/>
            <a:r>
              <a:rPr lang="en-GB" dirty="0"/>
              <a:t>£500 per kg in the concentrate (i.e. a negative value)</a:t>
            </a:r>
          </a:p>
          <a:p>
            <a:r>
              <a:rPr lang="en-GB" dirty="0"/>
              <a:t>You are not charged for disposal of the tailings</a:t>
            </a:r>
          </a:p>
          <a:p>
            <a:pPr marL="0" indent="0">
              <a:buNone/>
            </a:pPr>
            <a:endParaRPr lang="en-GB" dirty="0"/>
          </a:p>
          <a:p>
            <a:pPr marL="0" indent="0">
              <a:buNone/>
            </a:pPr>
            <a:r>
              <a:rPr lang="en-GB" dirty="0"/>
              <a:t>If there is no convergence you may wish to use the worst possible performance as the performance value (the flowrate of waste in the feed times the value of the waste, which is a negative number)</a:t>
            </a:r>
          </a:p>
          <a:p>
            <a:endParaRPr lang="en-GB" dirty="0"/>
          </a:p>
        </p:txBody>
      </p:sp>
    </p:spTree>
    <p:extLst>
      <p:ext uri="{BB962C8B-B14F-4D97-AF65-F5344CB8AC3E}">
        <p14:creationId xmlns:p14="http://schemas.microsoft.com/office/powerpoint/2010/main" val="2725550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91A23-7856-4714-A569-7AA22C1498FB}"/>
              </a:ext>
            </a:extLst>
          </p:cNvPr>
          <p:cNvSpPr>
            <a:spLocks noGrp="1"/>
          </p:cNvSpPr>
          <p:nvPr>
            <p:ph type="title"/>
          </p:nvPr>
        </p:nvSpPr>
        <p:spPr/>
        <p:txBody>
          <a:bodyPr/>
          <a:lstStyle/>
          <a:p>
            <a:r>
              <a:rPr lang="en-GB" dirty="0"/>
              <a:t>Deciding Circuit Validity</a:t>
            </a:r>
          </a:p>
        </p:txBody>
      </p:sp>
      <p:sp>
        <p:nvSpPr>
          <p:cNvPr id="3" name="Content Placeholder 2">
            <a:extLst>
              <a:ext uri="{FF2B5EF4-FFF2-40B4-BE49-F238E27FC236}">
                <a16:creationId xmlns:a16="http://schemas.microsoft.com/office/drawing/2014/main" id="{47D38B0F-C506-40BC-9121-6A6535677325}"/>
              </a:ext>
            </a:extLst>
          </p:cNvPr>
          <p:cNvSpPr>
            <a:spLocks noGrp="1"/>
          </p:cNvSpPr>
          <p:nvPr>
            <p:ph idx="1"/>
          </p:nvPr>
        </p:nvSpPr>
        <p:spPr/>
        <p:txBody>
          <a:bodyPr/>
          <a:lstStyle/>
          <a:p>
            <a:r>
              <a:rPr lang="en-GB" dirty="0"/>
              <a:t>Lack of validity could be assessed using lack of convergence of the circuit flows</a:t>
            </a:r>
          </a:p>
          <a:p>
            <a:pPr lvl="1"/>
            <a:r>
              <a:rPr lang="en-GB" dirty="0"/>
              <a:t>Computationally very expensive</a:t>
            </a:r>
          </a:p>
          <a:p>
            <a:pPr lvl="1"/>
            <a:r>
              <a:rPr lang="en-GB" dirty="0"/>
              <a:t>Lack of convergence should still be checked for as there will be some pathological cases not considered in the explicit checks</a:t>
            </a:r>
          </a:p>
          <a:p>
            <a:pPr lvl="1"/>
            <a:endParaRPr lang="en-GB" dirty="0"/>
          </a:p>
          <a:p>
            <a:r>
              <a:rPr lang="en-GB" dirty="0"/>
              <a:t>Should explicitly check for lack of validity</a:t>
            </a:r>
          </a:p>
          <a:p>
            <a:pPr lvl="1"/>
            <a:r>
              <a:rPr lang="en-GB" dirty="0"/>
              <a:t>Allows circuits to be rejected before being considered as a child</a:t>
            </a:r>
          </a:p>
          <a:p>
            <a:pPr lvl="1"/>
            <a:r>
              <a:rPr lang="en-GB" dirty="0"/>
              <a:t>Having only valid parents as the initial set results in much quicker convergence</a:t>
            </a:r>
          </a:p>
        </p:txBody>
      </p:sp>
    </p:spTree>
    <p:extLst>
      <p:ext uri="{BB962C8B-B14F-4D97-AF65-F5344CB8AC3E}">
        <p14:creationId xmlns:p14="http://schemas.microsoft.com/office/powerpoint/2010/main" val="31700861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0D1E4-6C2A-49D9-B265-1A0B1EFBDDAD}"/>
              </a:ext>
            </a:extLst>
          </p:cNvPr>
          <p:cNvSpPr>
            <a:spLocks noGrp="1"/>
          </p:cNvSpPr>
          <p:nvPr>
            <p:ph type="title"/>
          </p:nvPr>
        </p:nvSpPr>
        <p:spPr/>
        <p:txBody>
          <a:bodyPr/>
          <a:lstStyle/>
          <a:p>
            <a:r>
              <a:rPr lang="en-GB" dirty="0"/>
              <a:t>What is required for circuit validity?</a:t>
            </a:r>
          </a:p>
        </p:txBody>
      </p:sp>
      <p:sp>
        <p:nvSpPr>
          <p:cNvPr id="3" name="Content Placeholder 2">
            <a:extLst>
              <a:ext uri="{FF2B5EF4-FFF2-40B4-BE49-F238E27FC236}">
                <a16:creationId xmlns:a16="http://schemas.microsoft.com/office/drawing/2014/main" id="{9BA0CFB8-648F-4B15-A676-2632B0F7C1A9}"/>
              </a:ext>
            </a:extLst>
          </p:cNvPr>
          <p:cNvSpPr>
            <a:spLocks noGrp="1"/>
          </p:cNvSpPr>
          <p:nvPr>
            <p:ph idx="1"/>
          </p:nvPr>
        </p:nvSpPr>
        <p:spPr>
          <a:xfrm>
            <a:off x="838200" y="1791855"/>
            <a:ext cx="10515600" cy="4572000"/>
          </a:xfrm>
        </p:spPr>
        <p:txBody>
          <a:bodyPr>
            <a:normAutofit fontScale="92500" lnSpcReduction="10000"/>
          </a:bodyPr>
          <a:lstStyle/>
          <a:p>
            <a:r>
              <a:rPr lang="en-GB" dirty="0"/>
              <a:t>Every unit must be accessible from the feed</a:t>
            </a:r>
          </a:p>
          <a:p>
            <a:pPr lvl="1"/>
            <a:r>
              <a:rPr lang="en-GB" dirty="0"/>
              <a:t>I.e. there must be a route that goes forward from one unit to the next from the feed to every unit</a:t>
            </a:r>
          </a:p>
          <a:p>
            <a:r>
              <a:rPr lang="en-GB" dirty="0"/>
              <a:t>Every unit must have a route forward to both of the outlet streams. </a:t>
            </a:r>
          </a:p>
          <a:p>
            <a:pPr lvl="1"/>
            <a:r>
              <a:rPr lang="en-GB" dirty="0"/>
              <a:t>A circuit with no route to any of the outlet streams will result in accumulation and therefore no valid steady state mass balance.</a:t>
            </a:r>
          </a:p>
          <a:p>
            <a:pPr lvl="1"/>
            <a:r>
              <a:rPr lang="en-GB" dirty="0"/>
              <a:t>If there is a route to only one outlet then the circuit should be able to converge, but there will be one or more units that are not contributing to the separation and could therefore be replaced with a pipe. </a:t>
            </a:r>
          </a:p>
          <a:p>
            <a:r>
              <a:rPr lang="en-GB" dirty="0"/>
              <a:t>There should be no self-recycle</a:t>
            </a:r>
          </a:p>
          <a:p>
            <a:pPr lvl="1"/>
            <a:r>
              <a:rPr lang="en-GB" dirty="0"/>
              <a:t>No unit should have itself as the destination for either of the two product streams.</a:t>
            </a:r>
          </a:p>
          <a:p>
            <a:r>
              <a:rPr lang="en-GB" dirty="0"/>
              <a:t>The destination for both products from a unit should not be the same (different) unit.</a:t>
            </a:r>
          </a:p>
          <a:p>
            <a:endParaRPr lang="en-GB" dirty="0"/>
          </a:p>
        </p:txBody>
      </p:sp>
    </p:spTree>
    <p:extLst>
      <p:ext uri="{BB962C8B-B14F-4D97-AF65-F5344CB8AC3E}">
        <p14:creationId xmlns:p14="http://schemas.microsoft.com/office/powerpoint/2010/main" val="36002817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6D94D-7A4A-4FAB-96E3-0F290928530A}"/>
              </a:ext>
            </a:extLst>
          </p:cNvPr>
          <p:cNvSpPr>
            <a:spLocks noGrp="1"/>
          </p:cNvSpPr>
          <p:nvPr>
            <p:ph type="title"/>
          </p:nvPr>
        </p:nvSpPr>
        <p:spPr/>
        <p:txBody>
          <a:bodyPr/>
          <a:lstStyle/>
          <a:p>
            <a:r>
              <a:rPr lang="en-GB" dirty="0"/>
              <a:t>How to traverse the circuit</a:t>
            </a:r>
          </a:p>
        </p:txBody>
      </p:sp>
      <p:sp>
        <p:nvSpPr>
          <p:cNvPr id="3" name="Content Placeholder 2">
            <a:extLst>
              <a:ext uri="{FF2B5EF4-FFF2-40B4-BE49-F238E27FC236}">
                <a16:creationId xmlns:a16="http://schemas.microsoft.com/office/drawing/2014/main" id="{31B54E89-D8AE-4DA2-B826-A15AD253487D}"/>
              </a:ext>
            </a:extLst>
          </p:cNvPr>
          <p:cNvSpPr>
            <a:spLocks noGrp="1"/>
          </p:cNvSpPr>
          <p:nvPr>
            <p:ph idx="1"/>
          </p:nvPr>
        </p:nvSpPr>
        <p:spPr/>
        <p:txBody>
          <a:bodyPr/>
          <a:lstStyle/>
          <a:p>
            <a:r>
              <a:rPr lang="en-GB" dirty="0"/>
              <a:t>For validity checking traversing the circuit via the connections is important</a:t>
            </a:r>
          </a:p>
          <a:p>
            <a:r>
              <a:rPr lang="en-GB" dirty="0"/>
              <a:t>The circuit takes the form of a directed graph</a:t>
            </a:r>
          </a:p>
          <a:p>
            <a:r>
              <a:rPr lang="en-GB" dirty="0"/>
              <a:t>The best way to traverse such a graph is recursively</a:t>
            </a:r>
          </a:p>
          <a:p>
            <a:endParaRPr lang="en-GB" dirty="0"/>
          </a:p>
          <a:p>
            <a:pPr marL="0" indent="0">
              <a:buNone/>
            </a:pPr>
            <a:r>
              <a:rPr lang="en-GB" dirty="0"/>
              <a:t>The code on the following slide is a generic function for visiting every unit that can be visited going forward from a given unit</a:t>
            </a:r>
          </a:p>
          <a:p>
            <a:pPr lvl="1"/>
            <a:r>
              <a:rPr lang="en-GB" dirty="0"/>
              <a:t>This can be modified for many of the validity checking requirements</a:t>
            </a:r>
          </a:p>
        </p:txBody>
      </p:sp>
    </p:spTree>
    <p:extLst>
      <p:ext uri="{BB962C8B-B14F-4D97-AF65-F5344CB8AC3E}">
        <p14:creationId xmlns:p14="http://schemas.microsoft.com/office/powerpoint/2010/main" val="1078889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CD5F-F511-42C6-84DC-5A62FFE98473}"/>
              </a:ext>
            </a:extLst>
          </p:cNvPr>
          <p:cNvSpPr>
            <a:spLocks noGrp="1"/>
          </p:cNvSpPr>
          <p:nvPr>
            <p:ph type="title"/>
          </p:nvPr>
        </p:nvSpPr>
        <p:spPr/>
        <p:txBody>
          <a:bodyPr/>
          <a:lstStyle/>
          <a:p>
            <a:r>
              <a:rPr lang="en-GB" dirty="0"/>
              <a:t>How to traverse the circuit - </a:t>
            </a:r>
            <a:r>
              <a:rPr lang="en-GB" sz="3600" dirty="0"/>
              <a:t>Recursion</a:t>
            </a:r>
            <a:endParaRPr lang="en-GB" dirty="0"/>
          </a:p>
        </p:txBody>
      </p:sp>
      <p:sp>
        <p:nvSpPr>
          <p:cNvPr id="4" name="Rectangle 3">
            <a:extLst>
              <a:ext uri="{FF2B5EF4-FFF2-40B4-BE49-F238E27FC236}">
                <a16:creationId xmlns:a16="http://schemas.microsoft.com/office/drawing/2014/main" id="{0B1B2B0C-E386-4266-A94F-2931C43AF2C6}"/>
              </a:ext>
            </a:extLst>
          </p:cNvPr>
          <p:cNvSpPr/>
          <p:nvPr/>
        </p:nvSpPr>
        <p:spPr>
          <a:xfrm>
            <a:off x="7996500" y="2420315"/>
            <a:ext cx="6096000" cy="2978764"/>
          </a:xfrm>
          <a:prstGeom prst="rect">
            <a:avLst/>
          </a:prstGeom>
        </p:spPr>
        <p:txBody>
          <a:bodyPr>
            <a:spAutoFit/>
          </a:bodyPr>
          <a:lstStyle/>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for (int i=0;i&lt;</a:t>
            </a:r>
            <a:r>
              <a:rPr lang="en-GB" sz="1600" i="1" dirty="0" err="1">
                <a:latin typeface="Calibri" panose="020F0502020204030204" pitchFamily="34" charset="0"/>
                <a:ea typeface="Calibri" panose="020F0502020204030204" pitchFamily="34" charset="0"/>
                <a:cs typeface="Times New Roman" panose="02020603050405020304" pitchFamily="18" charset="0"/>
              </a:rPr>
              <a:t>num_units;i</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units[i].mark = false;</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//Mark every cell that </a:t>
            </a:r>
            <a:r>
              <a:rPr lang="en-GB" sz="1600" i="1" dirty="0" err="1">
                <a:latin typeface="Calibri" panose="020F0502020204030204" pitchFamily="34" charset="0"/>
                <a:ea typeface="Calibri" panose="020F0502020204030204" pitchFamily="34" charset="0"/>
                <a:cs typeface="Times New Roman" panose="02020603050405020304" pitchFamily="18" charset="0"/>
              </a:rPr>
              <a:t>start_unit</a:t>
            </a:r>
            <a:r>
              <a:rPr lang="en-GB" sz="1600" i="1" dirty="0">
                <a:latin typeface="Calibri" panose="020F0502020204030204" pitchFamily="34" charset="0"/>
                <a:ea typeface="Calibri" panose="020F0502020204030204" pitchFamily="34" charset="0"/>
                <a:cs typeface="Times New Roman" panose="02020603050405020304" pitchFamily="18" charset="0"/>
              </a:rPr>
              <a:t> can see</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err="1">
                <a:latin typeface="Calibri" panose="020F0502020204030204" pitchFamily="34" charset="0"/>
                <a:ea typeface="Calibri" panose="020F0502020204030204" pitchFamily="34" charset="0"/>
                <a:cs typeface="Times New Roman" panose="02020603050405020304" pitchFamily="18" charset="0"/>
              </a:rPr>
              <a:t>mark_units</a:t>
            </a:r>
            <a:r>
              <a:rPr lang="en-GB" sz="1600" i="1" dirty="0">
                <a:latin typeface="Calibri" panose="020F0502020204030204" pitchFamily="34" charset="0"/>
                <a:ea typeface="Calibri" panose="020F0502020204030204" pitchFamily="34" charset="0"/>
                <a:cs typeface="Times New Roman" panose="02020603050405020304" pitchFamily="18" charset="0"/>
              </a:rPr>
              <a:t>(</a:t>
            </a:r>
            <a:r>
              <a:rPr lang="en-GB" sz="1600" i="1" dirty="0" err="1">
                <a:latin typeface="Calibri" panose="020F0502020204030204" pitchFamily="34" charset="0"/>
                <a:ea typeface="Calibri" panose="020F0502020204030204" pitchFamily="34" charset="0"/>
                <a:cs typeface="Times New Roman" panose="02020603050405020304" pitchFamily="18" charset="0"/>
              </a:rPr>
              <a:t>start_unit</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for (int i=0;i&lt;</a:t>
            </a:r>
            <a:r>
              <a:rPr lang="en-GB" sz="1600" i="1" dirty="0" err="1">
                <a:latin typeface="Calibri" panose="020F0502020204030204" pitchFamily="34" charset="0"/>
                <a:ea typeface="Calibri" panose="020F0502020204030204" pitchFamily="34" charset="0"/>
                <a:cs typeface="Times New Roman" panose="02020603050405020304" pitchFamily="18" charset="0"/>
              </a:rPr>
              <a:t>num_units;i</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(units[i].mark)</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a:latin typeface="Calibri" panose="020F0502020204030204" pitchFamily="34" charset="0"/>
                <a:ea typeface="Calibri" panose="020F0502020204030204" pitchFamily="34" charset="0"/>
                <a:cs typeface="Times New Roman" panose="02020603050405020304" pitchFamily="18" charset="0"/>
              </a:rPr>
              <a:t>…You have seen unit i</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else</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a:latin typeface="Calibri" panose="020F0502020204030204" pitchFamily="34" charset="0"/>
                <a:ea typeface="Calibri" panose="020F0502020204030204" pitchFamily="34" charset="0"/>
                <a:cs typeface="Times New Roman" panose="02020603050405020304" pitchFamily="18" charset="0"/>
              </a:rPr>
              <a:t>…You have not seen unit i</a:t>
            </a:r>
            <a:endParaRPr lang="en-GB" sz="1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CFA5B0AB-DB9F-46D1-8CAD-30C0B149A09F}"/>
              </a:ext>
            </a:extLst>
          </p:cNvPr>
          <p:cNvSpPr/>
          <p:nvPr/>
        </p:nvSpPr>
        <p:spPr>
          <a:xfrm>
            <a:off x="358027" y="1458921"/>
            <a:ext cx="7638473" cy="5349991"/>
          </a:xfrm>
          <a:prstGeom prst="rect">
            <a:avLst/>
          </a:prstGeom>
        </p:spPr>
        <p:txBody>
          <a:bodyPr wrap="square">
            <a:spAutoFit/>
          </a:bodyPr>
          <a:lstStyle/>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void </a:t>
            </a:r>
            <a:r>
              <a:rPr lang="en-GB" sz="1600" i="1" dirty="0" err="1">
                <a:latin typeface="Calibri" panose="020F0502020204030204" pitchFamily="34" charset="0"/>
                <a:ea typeface="Calibri" panose="020F0502020204030204" pitchFamily="34" charset="0"/>
                <a:cs typeface="Times New Roman" panose="02020603050405020304" pitchFamily="18" charset="0"/>
              </a:rPr>
              <a:t>mark_units</a:t>
            </a:r>
            <a:r>
              <a:rPr lang="en-GB" sz="1600" i="1" dirty="0">
                <a:latin typeface="Calibri" panose="020F0502020204030204" pitchFamily="34" charset="0"/>
                <a:ea typeface="Calibri" panose="020F0502020204030204" pitchFamily="34" charset="0"/>
                <a:cs typeface="Times New Roman" panose="02020603050405020304" pitchFamily="18" charset="0"/>
              </a:rPr>
              <a:t>(int </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a:t>
            </a: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we have seen this unit already exit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].mark)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return;</a:t>
            </a: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//Mark that we have now seen the unit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].mark = true;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a:t>
            </a:r>
            <a:r>
              <a:rPr lang="en-GB" sz="1600" i="1" dirty="0" err="1">
                <a:latin typeface="Calibri" panose="020F0502020204030204" pitchFamily="34" charset="0"/>
                <a:ea typeface="Calibri" panose="020F0502020204030204" pitchFamily="34" charset="0"/>
                <a:cs typeface="Times New Roman" panose="02020603050405020304" pitchFamily="18" charset="0"/>
              </a:rPr>
              <a:t>conc_num</a:t>
            </a:r>
            <a:r>
              <a:rPr lang="en-GB" sz="1600" i="1" dirty="0">
                <a:latin typeface="Calibri" panose="020F0502020204030204" pitchFamily="34" charset="0"/>
                <a:ea typeface="Calibri" panose="020F0502020204030204" pitchFamily="34" charset="0"/>
                <a:cs typeface="Times New Roman" panose="02020603050405020304" pitchFamily="18" charset="0"/>
              </a:rPr>
              <a:t> does not point at a circuit outlet recursively call the function</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a:t>
            </a:r>
            <a:r>
              <a:rPr lang="en-GB" sz="1600" i="1" dirty="0" err="1">
                <a:latin typeface="Calibri" panose="020F0502020204030204" pitchFamily="34" charset="0"/>
                <a:ea typeface="Calibri" panose="020F0502020204030204" pitchFamily="34" charset="0"/>
                <a:cs typeface="Times New Roman" panose="02020603050405020304" pitchFamily="18" charset="0"/>
              </a:rPr>
              <a:t>conc_num</a:t>
            </a:r>
            <a:r>
              <a:rPr lang="en-GB" sz="1600" i="1" dirty="0">
                <a:latin typeface="Calibri" panose="020F0502020204030204" pitchFamily="34" charset="0"/>
                <a:ea typeface="Calibri" panose="020F0502020204030204" pitchFamily="34" charset="0"/>
                <a:cs typeface="Times New Roman" panose="02020603050405020304" pitchFamily="18" charset="0"/>
              </a:rPr>
              <a:t>&lt;</a:t>
            </a:r>
            <a:r>
              <a:rPr lang="en-GB" sz="1600" i="1" dirty="0" err="1">
                <a:latin typeface="Calibri" panose="020F0502020204030204" pitchFamily="34" charset="0"/>
                <a:ea typeface="Calibri" panose="020F0502020204030204" pitchFamily="34" charset="0"/>
                <a:cs typeface="Times New Roman" panose="02020603050405020304" pitchFamily="18" charset="0"/>
              </a:rPr>
              <a:t>num_units</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err="1">
                <a:latin typeface="Calibri" panose="020F0502020204030204" pitchFamily="34" charset="0"/>
                <a:ea typeface="Calibri" panose="020F0502020204030204" pitchFamily="34" charset="0"/>
                <a:cs typeface="Times New Roman" panose="02020603050405020304" pitchFamily="18" charset="0"/>
              </a:rPr>
              <a:t>mark_units</a:t>
            </a:r>
            <a:r>
              <a:rPr lang="en-GB" sz="1600" i="1" dirty="0">
                <a:latin typeface="Calibri" panose="020F0502020204030204" pitchFamily="34" charset="0"/>
                <a:ea typeface="Calibri" panose="020F0502020204030204" pitchFamily="34" charset="0"/>
                <a:cs typeface="Times New Roman" panose="02020603050405020304" pitchFamily="18" charset="0"/>
              </a:rPr>
              <a:t>(units[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a:t>
            </a:r>
            <a:r>
              <a:rPr lang="en-GB" sz="1600" i="1" dirty="0" err="1">
                <a:latin typeface="Calibri" panose="020F0502020204030204" pitchFamily="34" charset="0"/>
                <a:ea typeface="Calibri" panose="020F0502020204030204" pitchFamily="34" charset="0"/>
                <a:cs typeface="Times New Roman" panose="02020603050405020304" pitchFamily="18" charset="0"/>
              </a:rPr>
              <a:t>conc_num</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else</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a:latin typeface="Calibri" panose="020F0502020204030204" pitchFamily="34" charset="0"/>
                <a:ea typeface="Calibri" panose="020F0502020204030204" pitchFamily="34" charset="0"/>
                <a:cs typeface="Times New Roman" panose="02020603050405020304" pitchFamily="18" charset="0"/>
              </a:rPr>
              <a:t>…Potentially do something to indicate that you have seen an exit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endParaRPr lang="en-GB" sz="1600" b="1"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a:latin typeface="Calibri" panose="020F0502020204030204" pitchFamily="34" charset="0"/>
                <a:ea typeface="Calibri" panose="020F0502020204030204" pitchFamily="34" charset="0"/>
                <a:cs typeface="Times New Roman" panose="02020603050405020304" pitchFamily="18" charset="0"/>
              </a:rPr>
              <a:t>//If </a:t>
            </a:r>
            <a:r>
              <a:rPr lang="en-GB" sz="1600" i="1" dirty="0" err="1">
                <a:latin typeface="Calibri" panose="020F0502020204030204" pitchFamily="34" charset="0"/>
                <a:ea typeface="Calibri" panose="020F0502020204030204" pitchFamily="34" charset="0"/>
                <a:cs typeface="Times New Roman" panose="02020603050405020304" pitchFamily="18" charset="0"/>
              </a:rPr>
              <a:t>tails_num</a:t>
            </a:r>
            <a:r>
              <a:rPr lang="en-GB" sz="1600" i="1" dirty="0">
                <a:latin typeface="Calibri" panose="020F0502020204030204" pitchFamily="34" charset="0"/>
                <a:ea typeface="Calibri" panose="020F0502020204030204" pitchFamily="34" charset="0"/>
                <a:cs typeface="Times New Roman" panose="02020603050405020304" pitchFamily="18" charset="0"/>
              </a:rPr>
              <a:t> does not point at a circuit outlet recursively call the function</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if (units[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a:t>
            </a:r>
            <a:r>
              <a:rPr lang="en-GB" sz="1600" i="1" dirty="0" err="1">
                <a:latin typeface="Calibri" panose="020F0502020204030204" pitchFamily="34" charset="0"/>
                <a:ea typeface="Calibri" panose="020F0502020204030204" pitchFamily="34" charset="0"/>
                <a:cs typeface="Times New Roman" panose="02020603050405020304" pitchFamily="18" charset="0"/>
              </a:rPr>
              <a:t>tails_num</a:t>
            </a:r>
            <a:r>
              <a:rPr lang="en-GB" sz="1600" i="1" dirty="0">
                <a:latin typeface="Calibri" panose="020F0502020204030204" pitchFamily="34" charset="0"/>
                <a:ea typeface="Calibri" panose="020F0502020204030204" pitchFamily="34" charset="0"/>
                <a:cs typeface="Times New Roman" panose="02020603050405020304" pitchFamily="18" charset="0"/>
              </a:rPr>
              <a:t>&lt;</a:t>
            </a:r>
            <a:r>
              <a:rPr lang="en-GB" sz="1600" i="1" dirty="0" err="1">
                <a:latin typeface="Calibri" panose="020F0502020204030204" pitchFamily="34" charset="0"/>
                <a:ea typeface="Calibri" panose="020F0502020204030204" pitchFamily="34" charset="0"/>
                <a:cs typeface="Times New Roman" panose="02020603050405020304" pitchFamily="18" charset="0"/>
              </a:rPr>
              <a:t>num_units</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err="1">
                <a:latin typeface="Calibri" panose="020F0502020204030204" pitchFamily="34" charset="0"/>
                <a:ea typeface="Calibri" panose="020F0502020204030204" pitchFamily="34" charset="0"/>
                <a:cs typeface="Times New Roman" panose="02020603050405020304" pitchFamily="18" charset="0"/>
              </a:rPr>
              <a:t>mark_units</a:t>
            </a:r>
            <a:r>
              <a:rPr lang="en-GB" sz="1600" i="1" dirty="0">
                <a:latin typeface="Calibri" panose="020F0502020204030204" pitchFamily="34" charset="0"/>
                <a:ea typeface="Calibri" panose="020F0502020204030204" pitchFamily="34" charset="0"/>
                <a:cs typeface="Times New Roman" panose="02020603050405020304" pitchFamily="18" charset="0"/>
              </a:rPr>
              <a:t>(units[</a:t>
            </a:r>
            <a:r>
              <a:rPr lang="en-GB" sz="1600" i="1" dirty="0" err="1">
                <a:latin typeface="Calibri" panose="020F0502020204030204" pitchFamily="34" charset="0"/>
                <a:ea typeface="Calibri" panose="020F0502020204030204" pitchFamily="34" charset="0"/>
                <a:cs typeface="Times New Roman" panose="02020603050405020304" pitchFamily="18" charset="0"/>
              </a:rPr>
              <a:t>unit_num</a:t>
            </a:r>
            <a:r>
              <a:rPr lang="en-GB" sz="1600" i="1" dirty="0">
                <a:latin typeface="Calibri" panose="020F0502020204030204" pitchFamily="34" charset="0"/>
                <a:ea typeface="Calibri" panose="020F0502020204030204" pitchFamily="34" charset="0"/>
                <a:cs typeface="Times New Roman" panose="02020603050405020304" pitchFamily="18" charset="0"/>
              </a:rPr>
              <a:t>].</a:t>
            </a:r>
            <a:r>
              <a:rPr lang="en-GB" sz="1600" i="1" dirty="0" err="1">
                <a:latin typeface="Calibri" panose="020F0502020204030204" pitchFamily="34" charset="0"/>
                <a:ea typeface="Calibri" panose="020F0502020204030204" pitchFamily="34" charset="0"/>
                <a:cs typeface="Times New Roman" panose="02020603050405020304" pitchFamily="18" charset="0"/>
              </a:rPr>
              <a:t>tails_num</a:t>
            </a: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	else</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b="1" i="1" dirty="0">
                <a:latin typeface="Calibri" panose="020F0502020204030204" pitchFamily="34" charset="0"/>
                <a:ea typeface="Calibri" panose="020F0502020204030204" pitchFamily="34" charset="0"/>
                <a:cs typeface="Times New Roman" panose="02020603050405020304" pitchFamily="18" charset="0"/>
              </a:rPr>
              <a:t>		</a:t>
            </a:r>
            <a:r>
              <a:rPr lang="en-GB" sz="1600" i="1" dirty="0">
                <a:latin typeface="Calibri" panose="020F0502020204030204" pitchFamily="34" charset="0"/>
                <a:ea typeface="Calibri" panose="020F0502020204030204" pitchFamily="34" charset="0"/>
                <a:cs typeface="Times New Roman" panose="02020603050405020304" pitchFamily="18" charset="0"/>
              </a:rPr>
              <a:t>…Potentially do something to indicate that you have seen an exit	</a:t>
            </a:r>
            <a:endParaRPr lang="en-GB" sz="1600" dirty="0">
              <a:latin typeface="Calibri" panose="020F0502020204030204" pitchFamily="34" charset="0"/>
              <a:ea typeface="Calibri" panose="020F0502020204030204" pitchFamily="34" charset="0"/>
              <a:cs typeface="Times New Roman" panose="02020603050405020304" pitchFamily="18" charset="0"/>
            </a:endParaRPr>
          </a:p>
          <a:p>
            <a:pPr defTabSz="360363">
              <a:lnSpc>
                <a:spcPct val="107000"/>
              </a:lnSpc>
              <a:spcAft>
                <a:spcPts val="0"/>
              </a:spcAft>
            </a:pPr>
            <a:r>
              <a:rPr lang="en-GB" sz="1600" i="1" dirty="0">
                <a:latin typeface="Calibri" panose="020F0502020204030204" pitchFamily="34" charset="0"/>
                <a:ea typeface="Calibri" panose="020F0502020204030204" pitchFamily="34" charset="0"/>
                <a:cs typeface="Times New Roman" panose="02020603050405020304" pitchFamily="18" charset="0"/>
              </a:rPr>
              <a:t>}</a:t>
            </a:r>
            <a:endParaRPr lang="en-GB"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216860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49860-2F7A-4516-B86E-D6BB356B4F33}"/>
              </a:ext>
            </a:extLst>
          </p:cNvPr>
          <p:cNvSpPr>
            <a:spLocks noGrp="1"/>
          </p:cNvSpPr>
          <p:nvPr>
            <p:ph type="title"/>
          </p:nvPr>
        </p:nvSpPr>
        <p:spPr/>
        <p:txBody>
          <a:bodyPr/>
          <a:lstStyle/>
          <a:p>
            <a:r>
              <a:rPr lang="en-GB" dirty="0"/>
              <a:t>An Optimum to Test Against</a:t>
            </a:r>
          </a:p>
        </p:txBody>
      </p:sp>
      <p:sp>
        <p:nvSpPr>
          <p:cNvPr id="3" name="Content Placeholder 2">
            <a:extLst>
              <a:ext uri="{FF2B5EF4-FFF2-40B4-BE49-F238E27FC236}">
                <a16:creationId xmlns:a16="http://schemas.microsoft.com/office/drawing/2014/main" id="{D80B8120-424E-4165-9978-EDE512756191}"/>
              </a:ext>
            </a:extLst>
          </p:cNvPr>
          <p:cNvSpPr>
            <a:spLocks noGrp="1"/>
          </p:cNvSpPr>
          <p:nvPr>
            <p:ph idx="1"/>
          </p:nvPr>
        </p:nvSpPr>
        <p:spPr/>
        <p:txBody>
          <a:bodyPr/>
          <a:lstStyle/>
          <a:p>
            <a:r>
              <a:rPr lang="en-GB" dirty="0"/>
              <a:t>A circuit with 5 cells</a:t>
            </a:r>
          </a:p>
          <a:p>
            <a:pPr lvl="1"/>
            <a:r>
              <a:rPr lang="en-GB" dirty="0"/>
              <a:t>Note that there are different vectors that can represent this circuit (swapping cell numbers does not change the circuit)</a:t>
            </a:r>
          </a:p>
        </p:txBody>
      </p:sp>
      <p:pic>
        <p:nvPicPr>
          <p:cNvPr id="5" name="Picture 4">
            <a:extLst>
              <a:ext uri="{FF2B5EF4-FFF2-40B4-BE49-F238E27FC236}">
                <a16:creationId xmlns:a16="http://schemas.microsoft.com/office/drawing/2014/main" id="{BBF3219B-6F8C-4A35-BC6C-1E5796D345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1059" y="3219450"/>
            <a:ext cx="7962900" cy="3467100"/>
          </a:xfrm>
          <a:prstGeom prst="rect">
            <a:avLst/>
          </a:prstGeom>
        </p:spPr>
      </p:pic>
    </p:spTree>
    <p:extLst>
      <p:ext uri="{BB962C8B-B14F-4D97-AF65-F5344CB8AC3E}">
        <p14:creationId xmlns:p14="http://schemas.microsoft.com/office/powerpoint/2010/main" val="24367373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15Units">
            <a:hlinkClick r:id="" action="ppaction://media"/>
            <a:extLst>
              <a:ext uri="{FF2B5EF4-FFF2-40B4-BE49-F238E27FC236}">
                <a16:creationId xmlns:a16="http://schemas.microsoft.com/office/drawing/2014/main" id="{D751B8B2-D0B4-4161-898E-E885AD5F8A4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6668" y="1320800"/>
            <a:ext cx="11196863" cy="6296777"/>
          </a:xfrm>
          <a:prstGeom prst="rect">
            <a:avLst/>
          </a:prstGeom>
        </p:spPr>
      </p:pic>
      <p:sp>
        <p:nvSpPr>
          <p:cNvPr id="2" name="Title 1">
            <a:extLst>
              <a:ext uri="{FF2B5EF4-FFF2-40B4-BE49-F238E27FC236}">
                <a16:creationId xmlns:a16="http://schemas.microsoft.com/office/drawing/2014/main" id="{5DA59CC7-F7F2-4B28-B6FC-25E9D603A817}"/>
              </a:ext>
            </a:extLst>
          </p:cNvPr>
          <p:cNvSpPr>
            <a:spLocks noGrp="1"/>
          </p:cNvSpPr>
          <p:nvPr>
            <p:ph type="title"/>
          </p:nvPr>
        </p:nvSpPr>
        <p:spPr/>
        <p:txBody>
          <a:bodyPr/>
          <a:lstStyle/>
          <a:p>
            <a:r>
              <a:rPr lang="en-GB" dirty="0"/>
              <a:t>Examples of my Solutions</a:t>
            </a:r>
          </a:p>
        </p:txBody>
      </p:sp>
      <p:sp>
        <p:nvSpPr>
          <p:cNvPr id="3" name="Content Placeholder 2">
            <a:extLst>
              <a:ext uri="{FF2B5EF4-FFF2-40B4-BE49-F238E27FC236}">
                <a16:creationId xmlns:a16="http://schemas.microsoft.com/office/drawing/2014/main" id="{1E96E49F-23C0-4818-903D-DCD5719DC908}"/>
              </a:ext>
            </a:extLst>
          </p:cNvPr>
          <p:cNvSpPr>
            <a:spLocks noGrp="1"/>
          </p:cNvSpPr>
          <p:nvPr>
            <p:ph idx="1"/>
          </p:nvPr>
        </p:nvSpPr>
        <p:spPr>
          <a:xfrm>
            <a:off x="838200" y="1551709"/>
            <a:ext cx="10515600" cy="4490317"/>
          </a:xfrm>
        </p:spPr>
        <p:txBody>
          <a:bodyPr/>
          <a:lstStyle/>
          <a:p>
            <a:r>
              <a:rPr lang="en-GB" dirty="0"/>
              <a:t>Evolution of the best circuit as the Genetic Algorithm converges</a:t>
            </a:r>
          </a:p>
        </p:txBody>
      </p:sp>
    </p:spTree>
    <p:extLst>
      <p:ext uri="{BB962C8B-B14F-4D97-AF65-F5344CB8AC3E}">
        <p14:creationId xmlns:p14="http://schemas.microsoft.com/office/powerpoint/2010/main" val="4155468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Simulated annealing</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717629" y="1690688"/>
            <a:ext cx="7572507" cy="4592428"/>
          </a:xfrm>
        </p:spPr>
        <p:txBody>
          <a:bodyPr>
            <a:normAutofit fontScale="92500" lnSpcReduction="10000"/>
          </a:bodyPr>
          <a:lstStyle/>
          <a:p>
            <a:pPr marL="0" indent="0">
              <a:spcAft>
                <a:spcPts val="600"/>
              </a:spcAft>
              <a:buNone/>
            </a:pPr>
            <a:r>
              <a:rPr lang="en-GB" dirty="0"/>
              <a:t>Annealing is a metallurgical process in which a material is heated above its recrystallization temperature for a certain amount of time, and then is slowly cooled.</a:t>
            </a:r>
          </a:p>
          <a:p>
            <a:pPr marL="0" indent="0">
              <a:spcAft>
                <a:spcPts val="600"/>
              </a:spcAft>
              <a:buNone/>
            </a:pPr>
            <a:r>
              <a:rPr lang="en-GB" dirty="0"/>
              <a:t>The slow cooling brings the metal to a crystalline state, altering their physical/chemical properties to increase its ductility and reduce its hardness.</a:t>
            </a:r>
          </a:p>
          <a:p>
            <a:pPr marL="0" indent="0">
              <a:spcAft>
                <a:spcPts val="600"/>
              </a:spcAft>
              <a:buNone/>
            </a:pPr>
            <a:r>
              <a:rPr lang="en-GB" dirty="0"/>
              <a:t>In </a:t>
            </a:r>
            <a:r>
              <a:rPr lang="en-GB" i="1" dirty="0"/>
              <a:t>simulated annealing </a:t>
            </a:r>
            <a:r>
              <a:rPr lang="en-GB" dirty="0"/>
              <a:t>points of a sample set are modified by applying a descent step with a random search direction and an initially large step-size that is gradually decreased during the optimisation process.</a:t>
            </a:r>
          </a:p>
          <a:p>
            <a:pPr marL="0" indent="0">
              <a:spcAft>
                <a:spcPts val="600"/>
              </a:spcAft>
              <a:buNone/>
            </a:pPr>
            <a:r>
              <a:rPr lang="en-GB" dirty="0"/>
              <a:t>Typically used in discrete, but very large, configuration spaces. </a:t>
            </a:r>
          </a:p>
          <a:p>
            <a:pPr marL="0" indent="0">
              <a:spcAft>
                <a:spcPts val="600"/>
              </a:spcAft>
              <a:buNone/>
            </a:pPr>
            <a:endParaRPr lang="en-GB" dirty="0"/>
          </a:p>
          <a:p>
            <a:pPr marL="0" indent="0">
              <a:buNone/>
            </a:pPr>
            <a:endParaRPr lang="en-GB" dirty="0"/>
          </a:p>
          <a:p>
            <a:pPr marL="0" indent="0">
              <a:buNone/>
            </a:pPr>
            <a:endParaRPr lang="en-GB" dirty="0"/>
          </a:p>
          <a:p>
            <a:pPr marL="0" indent="0">
              <a:buNone/>
            </a:pPr>
            <a:endParaRPr lang="en-GB" dirty="0"/>
          </a:p>
        </p:txBody>
      </p:sp>
      <p:pic>
        <p:nvPicPr>
          <p:cNvPr id="1026" name="Picture 2" descr="https://miro.medium.com/max/2560/1*3MTAI9UL6AcqYidc4RSG7A.jpeg"/>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8565265" y="1690688"/>
            <a:ext cx="3167059" cy="21105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annealing metal temperature pl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6668" y="4588783"/>
            <a:ext cx="4125332" cy="1694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9096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F5009-2D82-46C7-AE92-928734825DA9}"/>
              </a:ext>
            </a:extLst>
          </p:cNvPr>
          <p:cNvSpPr>
            <a:spLocks noGrp="1"/>
          </p:cNvSpPr>
          <p:nvPr>
            <p:ph type="title"/>
          </p:nvPr>
        </p:nvSpPr>
        <p:spPr/>
        <p:txBody>
          <a:bodyPr/>
          <a:lstStyle/>
          <a:p>
            <a:r>
              <a:rPr lang="en-GB" dirty="0"/>
              <a:t>What is required for the coursework?</a:t>
            </a:r>
          </a:p>
        </p:txBody>
      </p:sp>
      <p:sp>
        <p:nvSpPr>
          <p:cNvPr id="3" name="Content Placeholder 2">
            <a:extLst>
              <a:ext uri="{FF2B5EF4-FFF2-40B4-BE49-F238E27FC236}">
                <a16:creationId xmlns:a16="http://schemas.microsoft.com/office/drawing/2014/main" id="{DE0957B5-CE41-44D9-B60F-1224F472212A}"/>
              </a:ext>
            </a:extLst>
          </p:cNvPr>
          <p:cNvSpPr>
            <a:spLocks noGrp="1"/>
          </p:cNvSpPr>
          <p:nvPr>
            <p:ph idx="1"/>
          </p:nvPr>
        </p:nvSpPr>
        <p:spPr>
          <a:xfrm>
            <a:off x="838200" y="1690688"/>
            <a:ext cx="10515600" cy="4556702"/>
          </a:xfrm>
        </p:spPr>
        <p:txBody>
          <a:bodyPr>
            <a:normAutofit fontScale="92500" lnSpcReduction="10000"/>
          </a:bodyPr>
          <a:lstStyle/>
          <a:p>
            <a:r>
              <a:rPr lang="en-GB" dirty="0"/>
              <a:t>Create software capable of using a genetic algorithm to optimise a system represented by a specification (circuit) vector where the performance is based on the evaluation of a fitness function that takes in the vector and returns a single number to be maximised. </a:t>
            </a:r>
          </a:p>
          <a:p>
            <a:r>
              <a:rPr lang="en-GB" dirty="0"/>
              <a:t>You have been supplied with a simple circuit simulator code. You can improve and expand this code.</a:t>
            </a:r>
          </a:p>
          <a:p>
            <a:r>
              <a:rPr lang="en-GB" dirty="0"/>
              <a:t>There is similarly a simple validation implementation which can be expanded upon</a:t>
            </a:r>
          </a:p>
          <a:p>
            <a:pPr marL="0" indent="0">
              <a:buNone/>
            </a:pPr>
            <a:r>
              <a:rPr lang="en-GB" dirty="0"/>
              <a:t>Write these in a modular fashion</a:t>
            </a:r>
          </a:p>
          <a:p>
            <a:pPr marL="0" indent="0">
              <a:buNone/>
            </a:pPr>
            <a:endParaRPr lang="en-GB" dirty="0"/>
          </a:p>
          <a:p>
            <a:r>
              <a:rPr lang="en-GB" dirty="0"/>
              <a:t>Obtain the optimum circuit configuration for the base case specifications. </a:t>
            </a:r>
          </a:p>
          <a:p>
            <a:endParaRPr lang="en-GB" dirty="0"/>
          </a:p>
        </p:txBody>
      </p:sp>
    </p:spTree>
    <p:extLst>
      <p:ext uri="{BB962C8B-B14F-4D97-AF65-F5344CB8AC3E}">
        <p14:creationId xmlns:p14="http://schemas.microsoft.com/office/powerpoint/2010/main" val="9185882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65840-7CEB-4FEE-ABC7-C7EE9AEEDFB2}"/>
              </a:ext>
            </a:extLst>
          </p:cNvPr>
          <p:cNvSpPr>
            <a:spLocks noGrp="1"/>
          </p:cNvSpPr>
          <p:nvPr>
            <p:ph type="title"/>
          </p:nvPr>
        </p:nvSpPr>
        <p:spPr/>
        <p:txBody>
          <a:bodyPr/>
          <a:lstStyle/>
          <a:p>
            <a:r>
              <a:rPr lang="en-GB" dirty="0"/>
              <a:t>What is required of for the coursework?</a:t>
            </a:r>
          </a:p>
        </p:txBody>
      </p:sp>
      <p:sp>
        <p:nvSpPr>
          <p:cNvPr id="3" name="Content Placeholder 2">
            <a:extLst>
              <a:ext uri="{FF2B5EF4-FFF2-40B4-BE49-F238E27FC236}">
                <a16:creationId xmlns:a16="http://schemas.microsoft.com/office/drawing/2014/main" id="{A02DFCDD-9BAC-4D01-AD50-0DDBC0A24360}"/>
              </a:ext>
            </a:extLst>
          </p:cNvPr>
          <p:cNvSpPr>
            <a:spLocks noGrp="1"/>
          </p:cNvSpPr>
          <p:nvPr>
            <p:ph idx="1"/>
          </p:nvPr>
        </p:nvSpPr>
        <p:spPr>
          <a:xfrm>
            <a:off x="838200" y="1690688"/>
            <a:ext cx="10515600" cy="4894839"/>
          </a:xfrm>
        </p:spPr>
        <p:txBody>
          <a:bodyPr>
            <a:normAutofit fontScale="92500" lnSpcReduction="20000"/>
          </a:bodyPr>
          <a:lstStyle/>
          <a:p>
            <a:pPr marL="0" indent="0">
              <a:buNone/>
            </a:pPr>
            <a:r>
              <a:rPr lang="en-GB" dirty="0"/>
              <a:t>Additional tasks – do as many as you are able to</a:t>
            </a:r>
          </a:p>
          <a:p>
            <a:r>
              <a:rPr lang="en-GB" dirty="0"/>
              <a:t>Investigate genetic algorithm performance</a:t>
            </a:r>
          </a:p>
          <a:p>
            <a:pPr lvl="1"/>
            <a:r>
              <a:rPr lang="en-GB" dirty="0"/>
              <a:t>How quickly does the algorithm converge on the optimum and how does this change with the genetic algorithm parameters? Note that, as the algorithm is stochastic, the performance can’t be evaluated based on a single run – Use the average of a few runs.  </a:t>
            </a:r>
          </a:p>
          <a:p>
            <a:r>
              <a:rPr lang="en-GB" dirty="0"/>
              <a:t>Investigate how the optimum circuit changes as the various model parameters change. </a:t>
            </a:r>
          </a:p>
          <a:p>
            <a:pPr lvl="1"/>
            <a:r>
              <a:rPr lang="en-GB" dirty="0"/>
              <a:t>Note that you will usually have to do quite large changes in these parameters to drive significant changes in the optimum circuit configuration</a:t>
            </a:r>
          </a:p>
          <a:p>
            <a:pPr lvl="1"/>
            <a:r>
              <a:rPr lang="en-GB" dirty="0"/>
              <a:t>Are there any circuit design heuristics that you might recommend based on the observed trends in the optimum configuration?</a:t>
            </a:r>
          </a:p>
          <a:p>
            <a:r>
              <a:rPr lang="en-GB" dirty="0"/>
              <a:t>Parallelise the algorithm</a:t>
            </a:r>
          </a:p>
          <a:p>
            <a:pPr lvl="1"/>
            <a:r>
              <a:rPr lang="en-GB" dirty="0"/>
              <a:t>The genetic algorithm requires the evaluation of a large number of independent circuit configurations at each iteration which makes it readily parallelised. </a:t>
            </a:r>
          </a:p>
          <a:p>
            <a:pPr lvl="1"/>
            <a:r>
              <a:rPr lang="en-GB" dirty="0"/>
              <a:t>Shared memory </a:t>
            </a:r>
            <a:r>
              <a:rPr lang="en-GB" dirty="0" err="1"/>
              <a:t>openMP</a:t>
            </a:r>
            <a:r>
              <a:rPr lang="en-GB" dirty="0"/>
              <a:t> parallelisation or distributed memory MPI parallelisation</a:t>
            </a:r>
          </a:p>
        </p:txBody>
      </p:sp>
    </p:spTree>
    <p:extLst>
      <p:ext uri="{BB962C8B-B14F-4D97-AF65-F5344CB8AC3E}">
        <p14:creationId xmlns:p14="http://schemas.microsoft.com/office/powerpoint/2010/main" val="2779813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Simulated annealing</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603203"/>
            <a:ext cx="10515600" cy="4592428"/>
          </a:xfrm>
        </p:spPr>
        <p:txBody>
          <a:bodyPr>
            <a:normAutofit/>
          </a:bodyPr>
          <a:lstStyle/>
          <a:p>
            <a:pPr marL="0" indent="0">
              <a:spcAft>
                <a:spcPts val="600"/>
              </a:spcAft>
              <a:buNone/>
            </a:pPr>
            <a:r>
              <a:rPr lang="en-GB" dirty="0"/>
              <a:t>At each iteration, a new point is randomly generated. The extent of the search is based on a probability distribution (with a scale proportional to the “temperature”). </a:t>
            </a:r>
          </a:p>
          <a:p>
            <a:pPr marL="0" indent="0">
              <a:spcAft>
                <a:spcPts val="600"/>
              </a:spcAft>
              <a:buNone/>
            </a:pPr>
            <a:r>
              <a:rPr lang="en-GB" dirty="0"/>
              <a:t>Importantly, the algorithm accepts new points that e.g. maximise the objective function but also, with a certain probability, points that do not, in order to avoid being trapped in local maxima.</a:t>
            </a:r>
          </a:p>
          <a:p>
            <a:pPr marL="0" indent="0">
              <a:spcAft>
                <a:spcPts val="600"/>
              </a:spcAft>
              <a:buNone/>
            </a:pPr>
            <a:r>
              <a:rPr lang="en-GB" dirty="0"/>
              <a:t>An </a:t>
            </a:r>
            <a:r>
              <a:rPr lang="en-GB" i="1" dirty="0"/>
              <a:t>annealing schedule</a:t>
            </a:r>
            <a:r>
              <a:rPr lang="en-GB" dirty="0"/>
              <a:t> is selected to systematically decrease the temperature as the algorithm proceeds. As the temperature decreases, the algorithm reduces the extent of its search to converge to a maximum.</a:t>
            </a:r>
          </a:p>
          <a:p>
            <a:pPr marL="0" indent="0">
              <a:buNone/>
            </a:pPr>
            <a:endParaRPr lang="en-GB" dirty="0"/>
          </a:p>
        </p:txBody>
      </p:sp>
    </p:spTree>
    <p:extLst>
      <p:ext uri="{BB962C8B-B14F-4D97-AF65-F5344CB8AC3E}">
        <p14:creationId xmlns:p14="http://schemas.microsoft.com/office/powerpoint/2010/main" val="1043097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Simulated annealing</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199" y="5546558"/>
            <a:ext cx="10208741" cy="1148220"/>
          </a:xfrm>
        </p:spPr>
        <p:txBody>
          <a:bodyPr>
            <a:normAutofit/>
          </a:bodyPr>
          <a:lstStyle/>
          <a:p>
            <a:pPr marL="0" indent="0">
              <a:buNone/>
            </a:pPr>
            <a:r>
              <a:rPr lang="en-GB" sz="2000" dirty="0"/>
              <a:t>Note that a simulated annealing algorithm run multiple can result in different local minima </a:t>
            </a:r>
          </a:p>
          <a:p>
            <a:pPr marL="0" indent="0">
              <a:buNone/>
            </a:pPr>
            <a:r>
              <a:rPr lang="en-GB" sz="2000" dirty="0">
                <a:sym typeface="Wingdings" panose="05000000000000000000" pitchFamily="2" charset="2"/>
              </a:rPr>
              <a:t> </a:t>
            </a:r>
            <a:r>
              <a:rPr lang="en-GB" sz="2000" dirty="0"/>
              <a:t>a problem needs to be run several times before the solution can be accepted as the global optimum. </a:t>
            </a:r>
          </a:p>
          <a:p>
            <a:pPr marL="0" indent="0">
              <a:buNone/>
            </a:pPr>
            <a:endParaRPr lang="en-GB" dirty="0"/>
          </a:p>
          <a:p>
            <a:pPr marL="0" indent="0">
              <a:buNone/>
            </a:pPr>
            <a:endParaRPr lang="en-GB" dirty="0"/>
          </a:p>
          <a:p>
            <a:pPr marL="0" indent="0">
              <a:buNone/>
            </a:pPr>
            <a:endParaRPr lang="en-GB" dirty="0"/>
          </a:p>
        </p:txBody>
      </p:sp>
      <p:sp>
        <p:nvSpPr>
          <p:cNvPr id="5" name="Rectangle 4"/>
          <p:cNvSpPr/>
          <p:nvPr/>
        </p:nvSpPr>
        <p:spPr>
          <a:xfrm>
            <a:off x="838199" y="1438025"/>
            <a:ext cx="7928811" cy="3785652"/>
          </a:xfrm>
          <a:prstGeom prst="rect">
            <a:avLst/>
          </a:prstGeom>
        </p:spPr>
        <p:txBody>
          <a:bodyPr wrap="square">
            <a:spAutoFit/>
          </a:bodyPr>
          <a:lstStyle/>
          <a:p>
            <a:r>
              <a:rPr lang="en-GB" sz="2000" dirty="0"/>
              <a:t>1. Initialize the system configuration.</a:t>
            </a:r>
          </a:p>
          <a:p>
            <a:r>
              <a:rPr lang="en-GB" sz="2000" dirty="0"/>
              <a:t>    Randomize </a:t>
            </a:r>
            <a:r>
              <a:rPr lang="en-GB" sz="2000" b="1" i="1" dirty="0"/>
              <a:t>x</a:t>
            </a:r>
            <a:r>
              <a:rPr lang="en-GB" sz="2000" i="1" dirty="0"/>
              <a:t>(</a:t>
            </a:r>
            <a:r>
              <a:rPr lang="en-GB" sz="2000" dirty="0"/>
              <a:t>0</a:t>
            </a:r>
            <a:r>
              <a:rPr lang="en-GB" sz="2000" i="1" dirty="0"/>
              <a:t>)</a:t>
            </a:r>
            <a:r>
              <a:rPr lang="en-GB" sz="2000" dirty="0"/>
              <a:t>.</a:t>
            </a:r>
          </a:p>
          <a:p>
            <a:r>
              <a:rPr lang="en-GB" sz="2000" dirty="0"/>
              <a:t>2. Initialize </a:t>
            </a:r>
            <a:r>
              <a:rPr lang="en-GB" sz="2000" i="1" dirty="0"/>
              <a:t>T </a:t>
            </a:r>
            <a:r>
              <a:rPr lang="en-GB" sz="2000" dirty="0"/>
              <a:t>with a large value.</a:t>
            </a:r>
          </a:p>
          <a:p>
            <a:r>
              <a:rPr lang="en-GB" sz="2000" dirty="0"/>
              <a:t>3. </a:t>
            </a:r>
            <a:r>
              <a:rPr lang="en-GB" sz="2000" b="1" dirty="0"/>
              <a:t>Repeat</a:t>
            </a:r>
            <a:r>
              <a:rPr lang="en-GB" sz="2000" dirty="0"/>
              <a:t>:</a:t>
            </a:r>
          </a:p>
          <a:p>
            <a:r>
              <a:rPr lang="en-GB" sz="2000" dirty="0"/>
              <a:t>    a. </a:t>
            </a:r>
            <a:r>
              <a:rPr lang="en-GB" sz="2000" b="1" dirty="0"/>
              <a:t>Repeat</a:t>
            </a:r>
            <a:r>
              <a:rPr lang="en-GB" sz="2000" dirty="0"/>
              <a:t>:</a:t>
            </a:r>
          </a:p>
          <a:p>
            <a:r>
              <a:rPr lang="en-GB" sz="2000" dirty="0"/>
              <a:t>      </a:t>
            </a:r>
            <a:r>
              <a:rPr lang="en-GB" sz="2000" dirty="0" err="1"/>
              <a:t>i</a:t>
            </a:r>
            <a:r>
              <a:rPr lang="en-GB" sz="2000" dirty="0"/>
              <a:t>. Apply random perturbations to the state </a:t>
            </a:r>
            <a:r>
              <a:rPr lang="en-GB" sz="2000" b="1" i="1" dirty="0"/>
              <a:t>x </a:t>
            </a:r>
            <a:r>
              <a:rPr lang="en-GB" sz="2000" dirty="0"/>
              <a:t>= </a:t>
            </a:r>
            <a:r>
              <a:rPr lang="en-GB" sz="2000" b="1" i="1" dirty="0"/>
              <a:t>x </a:t>
            </a:r>
            <a:r>
              <a:rPr lang="en-GB" sz="2000" dirty="0"/>
              <a:t>+ </a:t>
            </a:r>
            <a:r>
              <a:rPr lang="en-GB" sz="2000" i="1" dirty="0" err="1"/>
              <a:t>Δ</a:t>
            </a:r>
            <a:r>
              <a:rPr lang="en-GB" sz="2000" b="1" i="1" dirty="0" err="1"/>
              <a:t>x</a:t>
            </a:r>
            <a:r>
              <a:rPr lang="en-GB" sz="2000" dirty="0"/>
              <a:t>.</a:t>
            </a:r>
          </a:p>
          <a:p>
            <a:r>
              <a:rPr lang="en-GB" sz="2000" dirty="0"/>
              <a:t>      ii. Evaluate </a:t>
            </a:r>
            <a:r>
              <a:rPr lang="el-GR" sz="2000" i="1" dirty="0"/>
              <a:t>Δ</a:t>
            </a:r>
            <a:r>
              <a:rPr lang="en-GB" sz="2000" i="1" dirty="0"/>
              <a:t>E(</a:t>
            </a:r>
            <a:r>
              <a:rPr lang="en-GB" sz="2000" b="1" i="1" dirty="0"/>
              <a:t>x</a:t>
            </a:r>
            <a:r>
              <a:rPr lang="en-GB" sz="2000" i="1" dirty="0"/>
              <a:t>) </a:t>
            </a:r>
            <a:r>
              <a:rPr lang="en-GB" sz="2000" dirty="0"/>
              <a:t>= </a:t>
            </a:r>
            <a:r>
              <a:rPr lang="en-GB" sz="2000" i="1" dirty="0"/>
              <a:t>E(</a:t>
            </a:r>
            <a:r>
              <a:rPr lang="en-GB" sz="2000" b="1" i="1" dirty="0"/>
              <a:t>x </a:t>
            </a:r>
            <a:r>
              <a:rPr lang="en-GB" sz="2000" dirty="0"/>
              <a:t>+ </a:t>
            </a:r>
            <a:r>
              <a:rPr lang="el-GR" sz="2000" i="1" dirty="0"/>
              <a:t>Δ</a:t>
            </a:r>
            <a:r>
              <a:rPr lang="en-GB" sz="2000" b="1" i="1" dirty="0"/>
              <a:t>x</a:t>
            </a:r>
            <a:r>
              <a:rPr lang="en-GB" sz="2000" i="1" dirty="0"/>
              <a:t>) </a:t>
            </a:r>
            <a:r>
              <a:rPr lang="en-GB" sz="2000" dirty="0"/>
              <a:t>− </a:t>
            </a:r>
            <a:r>
              <a:rPr lang="en-GB" sz="2000" i="1" dirty="0"/>
              <a:t>E(</a:t>
            </a:r>
            <a:r>
              <a:rPr lang="en-GB" sz="2000" b="1" i="1" dirty="0"/>
              <a:t>x</a:t>
            </a:r>
            <a:r>
              <a:rPr lang="en-GB" sz="2000" i="1" dirty="0"/>
              <a:t>)</a:t>
            </a:r>
            <a:r>
              <a:rPr lang="en-GB" sz="2000" dirty="0"/>
              <a:t>:</a:t>
            </a:r>
          </a:p>
          <a:p>
            <a:r>
              <a:rPr lang="en-GB" sz="2000" b="1" dirty="0"/>
              <a:t>         if </a:t>
            </a:r>
            <a:r>
              <a:rPr lang="en-GB" sz="2000" i="1" dirty="0"/>
              <a:t>ΔE(</a:t>
            </a:r>
            <a:r>
              <a:rPr lang="en-GB" sz="2000" b="1" i="1" dirty="0"/>
              <a:t>x</a:t>
            </a:r>
            <a:r>
              <a:rPr lang="en-GB" sz="2000" i="1" dirty="0"/>
              <a:t>) &lt; </a:t>
            </a:r>
            <a:r>
              <a:rPr lang="en-GB" sz="2000" dirty="0"/>
              <a:t>0, keep the new state; </a:t>
            </a:r>
          </a:p>
          <a:p>
            <a:r>
              <a:rPr lang="en-GB" sz="2000" b="1" dirty="0"/>
              <a:t>         otherwise</a:t>
            </a:r>
            <a:r>
              <a:rPr lang="en-GB" sz="2000" dirty="0"/>
              <a:t>, accept the new state with probability </a:t>
            </a:r>
            <a:r>
              <a:rPr lang="en-GB" sz="2000" i="1" dirty="0"/>
              <a:t>P </a:t>
            </a:r>
            <a:r>
              <a:rPr lang="en-GB" sz="2000" dirty="0"/>
              <a:t>= </a:t>
            </a:r>
            <a:r>
              <a:rPr lang="en-GB" sz="2000" i="1" dirty="0"/>
              <a:t>e</a:t>
            </a:r>
            <a:r>
              <a:rPr lang="en-GB" sz="2000" dirty="0"/>
              <a:t>−</a:t>
            </a:r>
            <a:r>
              <a:rPr lang="en-GB" sz="2000" i="1" dirty="0"/>
              <a:t>ΔE/T </a:t>
            </a:r>
            <a:r>
              <a:rPr lang="en-GB" sz="2000" dirty="0"/>
              <a:t>.</a:t>
            </a:r>
          </a:p>
          <a:p>
            <a:r>
              <a:rPr lang="en-GB" sz="2000" b="1" dirty="0"/>
              <a:t>      until </a:t>
            </a:r>
            <a:r>
              <a:rPr lang="en-GB" sz="2000" dirty="0"/>
              <a:t>the number of accepted transitions is below a threshold level.</a:t>
            </a:r>
          </a:p>
          <a:p>
            <a:r>
              <a:rPr lang="fr-FR" sz="2000" dirty="0"/>
              <a:t>   b. Set </a:t>
            </a:r>
            <a:r>
              <a:rPr lang="fr-FR" sz="2000" i="1" dirty="0"/>
              <a:t>T </a:t>
            </a:r>
            <a:r>
              <a:rPr lang="fr-FR" sz="2000" dirty="0"/>
              <a:t>= </a:t>
            </a:r>
            <a:r>
              <a:rPr lang="fr-FR" sz="2000" i="1" dirty="0"/>
              <a:t>T </a:t>
            </a:r>
            <a:r>
              <a:rPr lang="fr-FR" sz="2000" dirty="0"/>
              <a:t>− </a:t>
            </a:r>
            <a:r>
              <a:rPr lang="fr-FR" sz="2000" i="1" dirty="0"/>
              <a:t>ΔT </a:t>
            </a:r>
            <a:r>
              <a:rPr lang="fr-FR" sz="2000" dirty="0"/>
              <a:t>.</a:t>
            </a:r>
          </a:p>
          <a:p>
            <a:r>
              <a:rPr lang="en-GB" sz="2000" b="1" dirty="0"/>
              <a:t>until </a:t>
            </a:r>
            <a:r>
              <a:rPr lang="en-GB" sz="2000" i="1" dirty="0"/>
              <a:t>T </a:t>
            </a:r>
            <a:r>
              <a:rPr lang="en-GB" sz="2000" dirty="0"/>
              <a:t>is small enough</a:t>
            </a:r>
            <a:r>
              <a:rPr lang="en-GB" dirty="0"/>
              <a:t>.</a:t>
            </a:r>
          </a:p>
        </p:txBody>
      </p:sp>
    </p:spTree>
    <p:extLst>
      <p:ext uri="{BB962C8B-B14F-4D97-AF65-F5344CB8AC3E}">
        <p14:creationId xmlns:p14="http://schemas.microsoft.com/office/powerpoint/2010/main" val="2337535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Memetic algorithms</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690689"/>
            <a:ext cx="10805932" cy="4548066"/>
          </a:xfrm>
        </p:spPr>
        <p:txBody>
          <a:bodyPr>
            <a:noAutofit/>
          </a:bodyPr>
          <a:lstStyle/>
          <a:p>
            <a:pPr marL="0" indent="0">
              <a:lnSpc>
                <a:spcPct val="120000"/>
              </a:lnSpc>
              <a:spcBef>
                <a:spcPts val="1200"/>
              </a:spcBef>
              <a:spcAft>
                <a:spcPts val="600"/>
              </a:spcAft>
              <a:buNone/>
            </a:pPr>
            <a:r>
              <a:rPr lang="en-GB" sz="2400" dirty="0"/>
              <a:t>These are evolutionary algorithms capable of performing local refinements. Based on the concept of evolution (similar to Genetic Algorithms, which we’ll discuss later) but rather than biological evolution, it is the evolution of a concept that is applied.</a:t>
            </a:r>
          </a:p>
          <a:p>
            <a:pPr marL="0" indent="0">
              <a:lnSpc>
                <a:spcPct val="120000"/>
              </a:lnSpc>
              <a:spcBef>
                <a:spcPts val="1200"/>
              </a:spcBef>
              <a:spcAft>
                <a:spcPts val="600"/>
              </a:spcAft>
              <a:buNone/>
            </a:pPr>
            <a:r>
              <a:rPr lang="en-GB" sz="2400" dirty="0"/>
              <a:t>Memes, building blocks of meaningful information, are the social analogue of genes and can be thought of as schemata. </a:t>
            </a:r>
          </a:p>
          <a:p>
            <a:pPr marL="0" indent="0">
              <a:lnSpc>
                <a:spcPct val="120000"/>
              </a:lnSpc>
              <a:spcBef>
                <a:spcPts val="1200"/>
              </a:spcBef>
              <a:spcAft>
                <a:spcPts val="600"/>
              </a:spcAft>
              <a:buNone/>
            </a:pPr>
            <a:r>
              <a:rPr lang="en-GB" sz="2400" dirty="0"/>
              <a:t>The typical memetic algorithm uses an additional mechanism to modify schemata and that refinement can be passed on to an individual’s offspring.</a:t>
            </a:r>
          </a:p>
        </p:txBody>
      </p:sp>
    </p:spTree>
    <p:extLst>
      <p:ext uri="{BB962C8B-B14F-4D97-AF65-F5344CB8AC3E}">
        <p14:creationId xmlns:p14="http://schemas.microsoft.com/office/powerpoint/2010/main" val="3308120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Memetic algorithms</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517069"/>
            <a:ext cx="10805932" cy="624248"/>
          </a:xfrm>
        </p:spPr>
        <p:txBody>
          <a:bodyPr>
            <a:noAutofit/>
          </a:bodyPr>
          <a:lstStyle/>
          <a:p>
            <a:pPr marL="0" indent="0">
              <a:buNone/>
            </a:pPr>
            <a:r>
              <a:rPr lang="en-GB" sz="2300" dirty="0"/>
              <a:t>In Canonical Memetic Algorithms (CMA), the notion of memes is limited to mathematical procedures that serve as local search schemes which are subsequently hybridized with some population-based stochastic global optimiser.</a:t>
            </a:r>
          </a:p>
        </p:txBody>
      </p:sp>
      <p:sp>
        <p:nvSpPr>
          <p:cNvPr id="4" name="Rectangle 3"/>
          <p:cNvSpPr/>
          <p:nvPr/>
        </p:nvSpPr>
        <p:spPr>
          <a:xfrm>
            <a:off x="964557" y="2717055"/>
            <a:ext cx="6096000" cy="3693319"/>
          </a:xfrm>
          <a:prstGeom prst="rect">
            <a:avLst/>
          </a:prstGeom>
        </p:spPr>
        <p:txBody>
          <a:bodyPr>
            <a:spAutoFit/>
          </a:bodyPr>
          <a:lstStyle/>
          <a:p>
            <a:r>
              <a:rPr lang="en-GB" dirty="0"/>
              <a:t>1.   </a:t>
            </a:r>
            <a:r>
              <a:rPr lang="en-GB" b="1" dirty="0"/>
              <a:t>Initialize</a:t>
            </a:r>
            <a:r>
              <a:rPr lang="en-GB" dirty="0"/>
              <a:t>: Generate initial population</a:t>
            </a:r>
          </a:p>
          <a:p>
            <a:r>
              <a:rPr lang="en-GB" dirty="0"/>
              <a:t>2.   </a:t>
            </a:r>
            <a:r>
              <a:rPr lang="en-GB" b="1" dirty="0"/>
              <a:t>repeat</a:t>
            </a:r>
          </a:p>
          <a:p>
            <a:r>
              <a:rPr lang="en-GB" dirty="0"/>
              <a:t>3.      </a:t>
            </a:r>
            <a:r>
              <a:rPr lang="en-GB" b="1" dirty="0"/>
              <a:t>for </a:t>
            </a:r>
            <a:r>
              <a:rPr lang="en-GB" dirty="0"/>
              <a:t>each individual </a:t>
            </a:r>
            <a:r>
              <a:rPr lang="en-GB" b="1" i="1" dirty="0"/>
              <a:t>x</a:t>
            </a:r>
            <a:r>
              <a:rPr lang="en-GB" i="1" baseline="-25000" dirty="0"/>
              <a:t>i</a:t>
            </a:r>
            <a:r>
              <a:rPr lang="en-GB" i="1" dirty="0"/>
              <a:t> </a:t>
            </a:r>
            <a:r>
              <a:rPr lang="en-GB" dirty="0"/>
              <a:t>∈</a:t>
            </a:r>
          </a:p>
          <a:p>
            <a:r>
              <a:rPr lang="en-GB" dirty="0"/>
              <a:t>4.         </a:t>
            </a:r>
            <a:r>
              <a:rPr lang="en-GB" i="1" dirty="0"/>
              <a:t>fi </a:t>
            </a:r>
            <a:r>
              <a:rPr lang="en-GB" dirty="0"/>
              <a:t>← Evaluate </a:t>
            </a:r>
            <a:r>
              <a:rPr lang="en-GB" b="1" i="1" dirty="0"/>
              <a:t>x</a:t>
            </a:r>
            <a:r>
              <a:rPr lang="en-GB" i="1" baseline="-25000" dirty="0"/>
              <a:t>i</a:t>
            </a:r>
          </a:p>
          <a:p>
            <a:r>
              <a:rPr lang="en-GB" dirty="0"/>
              <a:t>5.         </a:t>
            </a:r>
            <a:r>
              <a:rPr lang="en-GB" b="1" dirty="0"/>
              <a:t>if </a:t>
            </a:r>
            <a:r>
              <a:rPr lang="en-GB" b="1" i="1" dirty="0"/>
              <a:t>x</a:t>
            </a:r>
            <a:r>
              <a:rPr lang="en-GB" i="1" baseline="-25000" dirty="0"/>
              <a:t>i</a:t>
            </a:r>
            <a:r>
              <a:rPr lang="en-GB" i="1" dirty="0"/>
              <a:t> </a:t>
            </a:r>
            <a:r>
              <a:rPr lang="en-GB" dirty="0"/>
              <a:t>is chosen for local search</a:t>
            </a:r>
          </a:p>
          <a:p>
            <a:r>
              <a:rPr lang="en-GB" dirty="0"/>
              <a:t>6.            </a:t>
            </a:r>
            <a:r>
              <a:rPr lang="en-GB" b="1" i="1" dirty="0" err="1"/>
              <a:t>x</a:t>
            </a:r>
            <a:r>
              <a:rPr lang="en-GB" i="1" baseline="-25000" dirty="0" err="1"/>
              <a:t>mod</a:t>
            </a:r>
            <a:r>
              <a:rPr lang="en-GB" dirty="0"/>
              <a:t>, </a:t>
            </a:r>
            <a:r>
              <a:rPr lang="en-GB" i="1" dirty="0"/>
              <a:t>f</a:t>
            </a:r>
            <a:r>
              <a:rPr lang="en-GB" dirty="0"/>
              <a:t>(</a:t>
            </a:r>
            <a:r>
              <a:rPr lang="en-GB" b="1" i="1" dirty="0" err="1"/>
              <a:t>x</a:t>
            </a:r>
            <a:r>
              <a:rPr lang="en-GB" i="1" baseline="-25000" dirty="0" err="1"/>
              <a:t>mod</a:t>
            </a:r>
            <a:r>
              <a:rPr lang="en-GB" dirty="0"/>
              <a:t>) ← </a:t>
            </a:r>
            <a:r>
              <a:rPr lang="en-GB" i="1" dirty="0"/>
              <a:t>Local Search</a:t>
            </a:r>
            <a:r>
              <a:rPr lang="en-GB" dirty="0"/>
              <a:t>(</a:t>
            </a:r>
            <a:r>
              <a:rPr lang="en-GB" b="1" i="1" dirty="0"/>
              <a:t>x</a:t>
            </a:r>
            <a:r>
              <a:rPr lang="en-GB" i="1" baseline="-25000" dirty="0"/>
              <a:t>i</a:t>
            </a:r>
            <a:r>
              <a:rPr lang="en-GB" dirty="0"/>
              <a:t>)</a:t>
            </a:r>
            <a:endParaRPr lang="en-GB" i="1" dirty="0"/>
          </a:p>
          <a:p>
            <a:r>
              <a:rPr lang="en-GB" dirty="0"/>
              <a:t>7.            </a:t>
            </a:r>
            <a:r>
              <a:rPr lang="en-GB" b="1" i="1" dirty="0"/>
              <a:t>x</a:t>
            </a:r>
            <a:r>
              <a:rPr lang="en-GB" i="1" baseline="-25000" dirty="0"/>
              <a:t>i</a:t>
            </a:r>
            <a:r>
              <a:rPr lang="en-GB" dirty="0"/>
              <a:t>, </a:t>
            </a:r>
            <a:r>
              <a:rPr lang="en-GB" i="1" dirty="0"/>
              <a:t>f</a:t>
            </a:r>
            <a:r>
              <a:rPr lang="en-GB" i="1" baseline="-25000" dirty="0"/>
              <a:t>i</a:t>
            </a:r>
            <a:r>
              <a:rPr lang="en-GB" i="1" dirty="0"/>
              <a:t> </a:t>
            </a:r>
            <a:r>
              <a:rPr lang="en-GB" dirty="0"/>
              <a:t>← </a:t>
            </a:r>
            <a:r>
              <a:rPr lang="en-GB" i="1" dirty="0"/>
              <a:t>Update</a:t>
            </a:r>
            <a:r>
              <a:rPr lang="en-GB" dirty="0"/>
              <a:t>(</a:t>
            </a:r>
            <a:r>
              <a:rPr lang="en-GB" b="1" i="1" dirty="0"/>
              <a:t>x</a:t>
            </a:r>
            <a:r>
              <a:rPr lang="en-GB" i="1" baseline="-25000" dirty="0"/>
              <a:t>i</a:t>
            </a:r>
            <a:r>
              <a:rPr lang="en-GB" dirty="0"/>
              <a:t>, </a:t>
            </a:r>
            <a:r>
              <a:rPr lang="en-GB" i="1" dirty="0"/>
              <a:t>f</a:t>
            </a:r>
            <a:r>
              <a:rPr lang="en-GB" i="1" baseline="-25000" dirty="0"/>
              <a:t>i</a:t>
            </a:r>
            <a:r>
              <a:rPr lang="en-GB" dirty="0"/>
              <a:t>, </a:t>
            </a:r>
            <a:r>
              <a:rPr lang="en-GB" b="1" i="1" dirty="0" err="1"/>
              <a:t>x</a:t>
            </a:r>
            <a:r>
              <a:rPr lang="en-GB" i="1" baseline="-25000" dirty="0" err="1"/>
              <a:t>mod</a:t>
            </a:r>
            <a:r>
              <a:rPr lang="en-GB" dirty="0"/>
              <a:t>, </a:t>
            </a:r>
            <a:r>
              <a:rPr lang="en-GB" i="1" dirty="0"/>
              <a:t>f</a:t>
            </a:r>
            <a:r>
              <a:rPr lang="en-GB" dirty="0"/>
              <a:t>(</a:t>
            </a:r>
            <a:r>
              <a:rPr lang="en-GB" b="1" i="1" dirty="0" err="1"/>
              <a:t>x</a:t>
            </a:r>
            <a:r>
              <a:rPr lang="en-GB" i="1" baseline="-25000" dirty="0" err="1"/>
              <a:t>mod</a:t>
            </a:r>
            <a:r>
              <a:rPr lang="en-GB" dirty="0"/>
              <a:t>))</a:t>
            </a:r>
          </a:p>
          <a:p>
            <a:r>
              <a:rPr lang="en-GB" dirty="0"/>
              <a:t>8.         </a:t>
            </a:r>
            <a:r>
              <a:rPr lang="en-GB" b="1" dirty="0"/>
              <a:t>end if</a:t>
            </a:r>
          </a:p>
          <a:p>
            <a:r>
              <a:rPr lang="en-GB" dirty="0"/>
              <a:t>9.      </a:t>
            </a:r>
            <a:r>
              <a:rPr lang="en-GB" b="1" dirty="0"/>
              <a:t>end for</a:t>
            </a:r>
          </a:p>
          <a:p>
            <a:pPr marL="342900" indent="-342900">
              <a:buAutoNum type="arabicPeriod" startAt="10"/>
            </a:pPr>
            <a:r>
              <a:rPr lang="en-GB" dirty="0"/>
              <a:t>   Apply global optimiser operators, </a:t>
            </a:r>
            <a:r>
              <a:rPr lang="en-GB" i="1" dirty="0" err="1"/>
              <a:t>eg</a:t>
            </a:r>
            <a:r>
              <a:rPr lang="en-GB" dirty="0"/>
              <a:t> </a:t>
            </a:r>
            <a:r>
              <a:rPr lang="en-GB" i="1" dirty="0"/>
              <a:t>generational  </a:t>
            </a:r>
          </a:p>
          <a:p>
            <a:r>
              <a:rPr lang="en-GB" i="1" dirty="0"/>
              <a:t>          selection</a:t>
            </a:r>
            <a:r>
              <a:rPr lang="en-GB" dirty="0"/>
              <a:t>, </a:t>
            </a:r>
            <a:r>
              <a:rPr lang="en-GB" i="1" dirty="0"/>
              <a:t>crossover</a:t>
            </a:r>
            <a:r>
              <a:rPr lang="en-GB" dirty="0"/>
              <a:t>, and </a:t>
            </a:r>
            <a:r>
              <a:rPr lang="en-GB" i="1" dirty="0"/>
              <a:t>mutation</a:t>
            </a:r>
            <a:r>
              <a:rPr lang="en-GB" dirty="0"/>
              <a:t>, on current population </a:t>
            </a:r>
          </a:p>
          <a:p>
            <a:r>
              <a:rPr lang="en-GB" dirty="0"/>
              <a:t>          to create the next generation</a:t>
            </a:r>
          </a:p>
          <a:p>
            <a:r>
              <a:rPr lang="en-GB" dirty="0"/>
              <a:t>11.   </a:t>
            </a:r>
            <a:r>
              <a:rPr lang="en-GB" b="1" dirty="0"/>
              <a:t>until </a:t>
            </a:r>
            <a:r>
              <a:rPr lang="en-GB" i="1" dirty="0"/>
              <a:t>termination criterion of CMA met</a:t>
            </a:r>
            <a:endParaRPr lang="en-GB" dirty="0"/>
          </a:p>
        </p:txBody>
      </p:sp>
    </p:spTree>
    <p:extLst>
      <p:ext uri="{BB962C8B-B14F-4D97-AF65-F5344CB8AC3E}">
        <p14:creationId xmlns:p14="http://schemas.microsoft.com/office/powerpoint/2010/main" val="544135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6DB3A-5451-4AAB-910C-327D4125C1BC}"/>
              </a:ext>
            </a:extLst>
          </p:cNvPr>
          <p:cNvSpPr>
            <a:spLocks noGrp="1"/>
          </p:cNvSpPr>
          <p:nvPr>
            <p:ph type="title"/>
          </p:nvPr>
        </p:nvSpPr>
        <p:spPr/>
        <p:txBody>
          <a:bodyPr/>
          <a:lstStyle/>
          <a:p>
            <a:r>
              <a:rPr lang="en-GB" dirty="0"/>
              <a:t>Particle swarm optimisation</a:t>
            </a:r>
          </a:p>
        </p:txBody>
      </p:sp>
      <p:sp>
        <p:nvSpPr>
          <p:cNvPr id="3" name="Content Placeholder 2">
            <a:extLst>
              <a:ext uri="{FF2B5EF4-FFF2-40B4-BE49-F238E27FC236}">
                <a16:creationId xmlns:a16="http://schemas.microsoft.com/office/drawing/2014/main" id="{F7BF6236-5524-4894-BF70-93F4090BBB2E}"/>
              </a:ext>
            </a:extLst>
          </p:cNvPr>
          <p:cNvSpPr>
            <a:spLocks noGrp="1"/>
          </p:cNvSpPr>
          <p:nvPr>
            <p:ph idx="1"/>
          </p:nvPr>
        </p:nvSpPr>
        <p:spPr>
          <a:xfrm>
            <a:off x="838200" y="1690688"/>
            <a:ext cx="10863806" cy="4592428"/>
          </a:xfrm>
        </p:spPr>
        <p:txBody>
          <a:bodyPr>
            <a:normAutofit fontScale="92500" lnSpcReduction="20000"/>
          </a:bodyPr>
          <a:lstStyle/>
          <a:p>
            <a:pPr marL="0" indent="0">
              <a:buNone/>
            </a:pPr>
            <a:r>
              <a:rPr lang="en-GB" dirty="0"/>
              <a:t>It uses a simple mechanism that mimics swarm behaviour (</a:t>
            </a:r>
            <a:r>
              <a:rPr lang="en-GB" dirty="0" err="1"/>
              <a:t>eg</a:t>
            </a:r>
            <a:r>
              <a:rPr lang="en-GB" dirty="0"/>
              <a:t> birds flocking, fish schooling) to guide the particles to search for global optimal solutions.</a:t>
            </a:r>
          </a:p>
          <a:p>
            <a:pPr lvl="1"/>
            <a:r>
              <a:rPr lang="en-GB" dirty="0"/>
              <a:t>Useful for the optimisation of irregular problems that are noisy and change over time.</a:t>
            </a:r>
          </a:p>
          <a:p>
            <a:pPr lvl="1"/>
            <a:r>
              <a:rPr lang="en-GB" dirty="0"/>
              <a:t>It evolves populations or swarms of individuals </a:t>
            </a:r>
            <a:r>
              <a:rPr lang="en-GB" dirty="0">
                <a:sym typeface="Wingdings" panose="05000000000000000000" pitchFamily="2" charset="2"/>
              </a:rPr>
              <a:t></a:t>
            </a:r>
            <a:r>
              <a:rPr lang="en-GB" dirty="0"/>
              <a:t> particles.</a:t>
            </a:r>
          </a:p>
          <a:p>
            <a:pPr lvl="1"/>
            <a:endParaRPr lang="en-GB" dirty="0"/>
          </a:p>
          <a:p>
            <a:pPr marL="0" indent="0">
              <a:buNone/>
            </a:pPr>
            <a:r>
              <a:rPr lang="en-GB" dirty="0"/>
              <a:t>It finds the global best solution by adjusting the moving vector of each particle according to its personal best and the global best positions of particles in the entire swarm at each iteration.</a:t>
            </a:r>
          </a:p>
          <a:p>
            <a:pPr marL="0" indent="0">
              <a:buNone/>
            </a:pPr>
            <a:endParaRPr lang="en-GB" dirty="0"/>
          </a:p>
          <a:p>
            <a:pPr marL="0" indent="0">
              <a:buNone/>
            </a:pPr>
            <a:r>
              <a:rPr lang="en-GB" dirty="0"/>
              <a:t>Relevant parameters: </a:t>
            </a:r>
          </a:p>
          <a:p>
            <a:pPr lvl="1"/>
            <a:r>
              <a:rPr lang="en-GB" dirty="0"/>
              <a:t>number of particles</a:t>
            </a:r>
          </a:p>
          <a:p>
            <a:pPr lvl="1"/>
            <a:r>
              <a:rPr lang="en-GB" dirty="0"/>
              <a:t>position of agent in the solution space</a:t>
            </a:r>
          </a:p>
          <a:p>
            <a:pPr lvl="1"/>
            <a:r>
              <a:rPr lang="en-GB" dirty="0"/>
              <a:t>velocity of agents</a:t>
            </a:r>
          </a:p>
          <a:p>
            <a:pPr lvl="1"/>
            <a:r>
              <a:rPr lang="en-GB" dirty="0"/>
              <a:t>neighbourhood of agents</a:t>
            </a:r>
          </a:p>
        </p:txBody>
      </p:sp>
    </p:spTree>
    <p:extLst>
      <p:ext uri="{BB962C8B-B14F-4D97-AF65-F5344CB8AC3E}">
        <p14:creationId xmlns:p14="http://schemas.microsoft.com/office/powerpoint/2010/main" val="17638950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013686C730C324F9CAFB13C14E91951" ma:contentTypeVersion="13" ma:contentTypeDescription="Create a new document." ma:contentTypeScope="" ma:versionID="d35309282107a1d301c1dc9e91120700">
  <xsd:schema xmlns:xsd="http://www.w3.org/2001/XMLSchema" xmlns:xs="http://www.w3.org/2001/XMLSchema" xmlns:p="http://schemas.microsoft.com/office/2006/metadata/properties" xmlns:ns3="9efd90c0-28c4-4fce-b293-8135976a5081" xmlns:ns4="f6f562d1-9478-4825-b0ce-91d7e65cf31c" targetNamespace="http://schemas.microsoft.com/office/2006/metadata/properties" ma:root="true" ma:fieldsID="deb016ac9b7568766dfcc1f33be7509e" ns3:_="" ns4:_="">
    <xsd:import namespace="9efd90c0-28c4-4fce-b293-8135976a5081"/>
    <xsd:import namespace="f6f562d1-9478-4825-b0ce-91d7e65cf31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fd90c0-28c4-4fce-b293-8135976a508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6f562d1-9478-4825-b0ce-91d7e65cf31c"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description="" ma:internalName="MediaServiceAutoTags" ma:readOnly="true">
      <xsd:simpleType>
        <xsd:restriction base="dms:Text"/>
      </xsd:simpleType>
    </xsd:element>
    <xsd:element name="MediaServiceLocation" ma:index="15" nillable="true" ma:displayName="MediaServiceLocation" ma:descrip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2936081-B091-47C6-A022-4FC2A8CA8D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fd90c0-28c4-4fce-b293-8135976a5081"/>
    <ds:schemaRef ds:uri="f6f562d1-9478-4825-b0ce-91d7e65cf3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C4DC65-3A32-461C-9CB2-81808F97D093}">
  <ds:schemaRefs>
    <ds:schemaRef ds:uri="http://schemas.microsoft.com/sharepoint/v3/contenttype/forms"/>
  </ds:schemaRefs>
</ds:datastoreItem>
</file>

<file path=customXml/itemProps3.xml><?xml version="1.0" encoding="utf-8"?>
<ds:datastoreItem xmlns:ds="http://schemas.openxmlformats.org/officeDocument/2006/customXml" ds:itemID="{72902AED-1494-46E9-BEDE-462BA283EA82}">
  <ds:schemaRefs>
    <ds:schemaRef ds:uri="http://schemas.openxmlformats.org/package/2006/metadata/core-properties"/>
    <ds:schemaRef ds:uri="http://purl.org/dc/elements/1.1/"/>
    <ds:schemaRef ds:uri="http://schemas.microsoft.com/office/2006/metadata/properties"/>
    <ds:schemaRef ds:uri="http://schemas.microsoft.com/office/infopath/2007/PartnerControls"/>
    <ds:schemaRef ds:uri="9efd90c0-28c4-4fce-b293-8135976a5081"/>
    <ds:schemaRef ds:uri="http://purl.org/dc/terms/"/>
    <ds:schemaRef ds:uri="f6f562d1-9478-4825-b0ce-91d7e65cf31c"/>
    <ds:schemaRef ds:uri="http://schemas.microsoft.com/office/2006/documentManagement/typ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5348</TotalTime>
  <Words>4260</Words>
  <Application>Microsoft Office PowerPoint</Application>
  <PresentationFormat>Widescreen</PresentationFormat>
  <Paragraphs>346</Paragraphs>
  <Slides>41</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Calibri Light</vt:lpstr>
      <vt:lpstr>Office Theme</vt:lpstr>
      <vt:lpstr>Global Optimisation Methods</vt:lpstr>
      <vt:lpstr>Minimisation and Maximisation Problems</vt:lpstr>
      <vt:lpstr>Global methods</vt:lpstr>
      <vt:lpstr>Simulated annealing</vt:lpstr>
      <vt:lpstr>Simulated annealing</vt:lpstr>
      <vt:lpstr>Simulated annealing</vt:lpstr>
      <vt:lpstr>Memetic algorithms</vt:lpstr>
      <vt:lpstr>Memetic algorithms</vt:lpstr>
      <vt:lpstr>Particle swarm optimisation</vt:lpstr>
      <vt:lpstr>Particle swarm optimisation</vt:lpstr>
      <vt:lpstr>Particle swarm optimisation</vt:lpstr>
      <vt:lpstr>Genetic Algorithms</vt:lpstr>
      <vt:lpstr>Genetic Algorithms</vt:lpstr>
      <vt:lpstr>Genetic Algorithms – Representing the Problem</vt:lpstr>
      <vt:lpstr>Genetic Algorithms – A Fitness Value</vt:lpstr>
      <vt:lpstr>Genetic Algorithms – Producing Children</vt:lpstr>
      <vt:lpstr>Genetic Algorithms – Setting Up</vt:lpstr>
      <vt:lpstr>Genetic Algorithms – The Calculation Steps </vt:lpstr>
      <vt:lpstr>Genetic Algorithms – The Calculation Steps (cont.)</vt:lpstr>
      <vt:lpstr>Tuneable Parameters</vt:lpstr>
      <vt:lpstr>Genetic Algorithms</vt:lpstr>
      <vt:lpstr>Our Problem</vt:lpstr>
      <vt:lpstr>The Performance of a Unit</vt:lpstr>
      <vt:lpstr>Separation Circuits</vt:lpstr>
      <vt:lpstr>Optimum Separation Circuits</vt:lpstr>
      <vt:lpstr>How to find an optimum circuit?</vt:lpstr>
      <vt:lpstr>Evaluating Circuits</vt:lpstr>
      <vt:lpstr>Modelling the Units</vt:lpstr>
      <vt:lpstr>Circuit Feed</vt:lpstr>
      <vt:lpstr>Modelling the Circuit</vt:lpstr>
      <vt:lpstr>Modelling the Circuit – An Algorithm</vt:lpstr>
      <vt:lpstr>Modelling the Circuit – An Algorithm (cont.)</vt:lpstr>
      <vt:lpstr>Circuit Performance Metric</vt:lpstr>
      <vt:lpstr>Deciding Circuit Validity</vt:lpstr>
      <vt:lpstr>What is required for circuit validity?</vt:lpstr>
      <vt:lpstr>How to traverse the circuit</vt:lpstr>
      <vt:lpstr>How to traverse the circuit - Recursion</vt:lpstr>
      <vt:lpstr>An Optimum to Test Against</vt:lpstr>
      <vt:lpstr>Examples of my Solutions</vt:lpstr>
      <vt:lpstr>What is required for the coursework?</vt:lpstr>
      <vt:lpstr>What is required of for the coursework?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Neethling, Stephen</dc:creator>
  <cp:lastModifiedBy>Stephen Neethling</cp:lastModifiedBy>
  <cp:revision>104</cp:revision>
  <dcterms:created xsi:type="dcterms:W3CDTF">2019-03-12T14:54:06Z</dcterms:created>
  <dcterms:modified xsi:type="dcterms:W3CDTF">2020-04-02T12:12:19Z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0x010100F013686C730C324F9CAFB13C14E91951</vt:lpwstr>
  </property>
</Properties>
</file>